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Lst>
  <p:sldSz cy="5143500" cx="9144000"/>
  <p:notesSz cx="6858000" cy="9144000"/>
  <p:embeddedFontLst>
    <p:embeddedFont>
      <p:font typeface="Roboto"/>
      <p:regular r:id="rId167"/>
      <p:bold r:id="rId168"/>
      <p:italic r:id="rId169"/>
      <p:boldItalic r:id="rId170"/>
    </p:embeddedFont>
    <p:embeddedFont>
      <p:font typeface="Nunito"/>
      <p:regular r:id="rId171"/>
      <p:bold r:id="rId172"/>
      <p:italic r:id="rId173"/>
      <p:boldItalic r:id="rId174"/>
    </p:embeddedFont>
    <p:embeddedFont>
      <p:font typeface="Bebas Neue"/>
      <p:regular r:id="rId175"/>
    </p:embeddedFont>
    <p:embeddedFont>
      <p:font typeface="Orbitron SemiBold"/>
      <p:regular r:id="rId176"/>
      <p:bold r:id="rId177"/>
    </p:embeddedFont>
    <p:embeddedFont>
      <p:font typeface="Orbitron"/>
      <p:regular r:id="rId178"/>
      <p:bold r:id="rId179"/>
    </p:embeddedFont>
    <p:embeddedFont>
      <p:font typeface="Chakra Petch"/>
      <p:regular r:id="rId180"/>
      <p:bold r:id="rId181"/>
      <p:italic r:id="rId182"/>
      <p:boldItalic r:id="rId183"/>
    </p:embeddedFont>
    <p:embeddedFont>
      <p:font typeface="Orbitron Black"/>
      <p:bold r:id="rId1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0079F1-2606-456B-8A44-C477E6991F80}">
  <a:tblStyle styleId="{EE0079F1-2606-456B-8A44-C477E6991F8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84" Type="http://schemas.openxmlformats.org/officeDocument/2006/relationships/font" Target="fonts/OrbitronBlack-bold.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ChakraPetch-boldItalic.fntdata"/><Relationship Id="rId32" Type="http://schemas.openxmlformats.org/officeDocument/2006/relationships/slide" Target="slides/slide27.xml"/><Relationship Id="rId182" Type="http://schemas.openxmlformats.org/officeDocument/2006/relationships/font" Target="fonts/ChakraPetch-italic.fntdata"/><Relationship Id="rId35" Type="http://schemas.openxmlformats.org/officeDocument/2006/relationships/slide" Target="slides/slide30.xml"/><Relationship Id="rId181" Type="http://schemas.openxmlformats.org/officeDocument/2006/relationships/font" Target="fonts/ChakraPetch-bold.fntdata"/><Relationship Id="rId34" Type="http://schemas.openxmlformats.org/officeDocument/2006/relationships/slide" Target="slides/slide29.xml"/><Relationship Id="rId180" Type="http://schemas.openxmlformats.org/officeDocument/2006/relationships/font" Target="fonts/ChakraPetch-regular.fntdata"/><Relationship Id="rId37" Type="http://schemas.openxmlformats.org/officeDocument/2006/relationships/slide" Target="slides/slide32.xml"/><Relationship Id="rId176" Type="http://schemas.openxmlformats.org/officeDocument/2006/relationships/font" Target="fonts/OrbitronSemiBold-regular.fntdata"/><Relationship Id="rId36" Type="http://schemas.openxmlformats.org/officeDocument/2006/relationships/slide" Target="slides/slide31.xml"/><Relationship Id="rId175" Type="http://schemas.openxmlformats.org/officeDocument/2006/relationships/font" Target="fonts/BebasNeue-regular.fntdata"/><Relationship Id="rId39" Type="http://schemas.openxmlformats.org/officeDocument/2006/relationships/slide" Target="slides/slide34.xml"/><Relationship Id="rId174" Type="http://schemas.openxmlformats.org/officeDocument/2006/relationships/font" Target="fonts/Nunito-boldItalic.fntdata"/><Relationship Id="rId38" Type="http://schemas.openxmlformats.org/officeDocument/2006/relationships/slide" Target="slides/slide33.xml"/><Relationship Id="rId173" Type="http://schemas.openxmlformats.org/officeDocument/2006/relationships/font" Target="fonts/Nunito-italic.fntdata"/><Relationship Id="rId179" Type="http://schemas.openxmlformats.org/officeDocument/2006/relationships/font" Target="fonts/Orbitron-bold.fntdata"/><Relationship Id="rId178" Type="http://schemas.openxmlformats.org/officeDocument/2006/relationships/font" Target="fonts/Orbitron-regular.fntdata"/><Relationship Id="rId177" Type="http://schemas.openxmlformats.org/officeDocument/2006/relationships/font" Target="fonts/OrbitronSemiBo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Nunito-bold.fntdata"/><Relationship Id="rId65" Type="http://schemas.openxmlformats.org/officeDocument/2006/relationships/slide" Target="slides/slide60.xml"/><Relationship Id="rId171" Type="http://schemas.openxmlformats.org/officeDocument/2006/relationships/font" Target="fonts/Nunito-regular.fntdata"/><Relationship Id="rId68" Type="http://schemas.openxmlformats.org/officeDocument/2006/relationships/slide" Target="slides/slide63.xml"/><Relationship Id="rId170" Type="http://schemas.openxmlformats.org/officeDocument/2006/relationships/font" Target="fonts/Roboto-bold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Roboto-italic.fntdata"/><Relationship Id="rId168" Type="http://schemas.openxmlformats.org/officeDocument/2006/relationships/font" Target="fonts/Roboto-bold.fntdata"/><Relationship Id="rId167" Type="http://schemas.openxmlformats.org/officeDocument/2006/relationships/font" Target="fonts/Roboto-regular.fntdata"/><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lkastarter.com/"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sc.news/post/cryptonomics-initial-farm-offerings-explanied"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cakeswap.finance/ifo"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ens.domains/"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s.domains/"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ckchain-council.org/nft/soulbound-tokens/" TargetMode="External"/><Relationship Id="rId3" Type="http://schemas.openxmlformats.org/officeDocument/2006/relationships/hyperlink" Target="https://nftnow.com/guides/soulbound-tokens-sbts-meet-the-tokens-that-may-change-your-lif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ckchain-council.org/nft/soulbound-tokens/" TargetMode="Externa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ftnow.com/guides/soulbound-tokens-sbts-meet-the-tokens-that-may-change-your-life/" TargetMode="External"/><Relationship Id="rId3" Type="http://schemas.openxmlformats.org/officeDocument/2006/relationships/hyperlink" Target="https://eips.ethereum.org/EIPS/eip-5484"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asa-finance/masa-soulbound-identity-launches-on-ethereum-goerli-testnet-12f38858004f" TargetMode="Externa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claimyoursoul.masa.finance/" TargetMode="Externa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ips.ethereum.org/EIPS/eip-5484" TargetMode="Externa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ypto.com/university/what-is-a-hardware-wallet"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ypto.com/university/what-is-a-hardware-wallet" TargetMode="Externa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hop.ledger.com/products/ledger-nano-s-plus"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101blockchains.com/multisignature-walle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sensys.net/blog/metamask/metamask-institutional/mmi-and-gnosis-safe-a-partnership-made-in-dao-heaven/" TargetMode="Externa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nosis-safe.io/" TargetMode="Externa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blog.dac.digital/ethereum-signatures-and-transactions-using-a-hardware-wallet-10a88f344caf" TargetMode="External"/><Relationship Id="rId3" Type="http://schemas.openxmlformats.org/officeDocument/2006/relationships/hyperlink" Target="https://medium.com/mycrypto/the-magic-of-digital-signatures-on-ethereum-98fe184dc9c7" TargetMode="Externa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erscan.io/gastracker"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fipulse.com/"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fit.pakistantoday.com.pk/2021/12/23/20bn-worth-of-crypto-held-by-pakistanis-report/"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oudflare.com/en-gb/learning/ssl/how-does-public-key-encryption-work/"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lexxubyte/status/1579497349490954240"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p/private-key.asp"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softbinator.co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paradigm.xyz/"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mishadavinci/status/1584195776460165126"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22-05-05/defi-exchange-says-it-provides-more-liquidity-than-larger-rivals"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firate.com/exchanges"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ereum.org/en/web3/"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rthweb.com/opensea-statistics/"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eethikasireddy.com/post/what-do-we-mean-by-blockchains-are-trustless"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assets/ethereum/0x495f947276749ce646f68ac8c248420045cb7b5e/73782911227094328344895653986009542173456616826702744110379126603811542532097/"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collection/panaverse"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learn/what-is-aave-lend"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learn/what-is-aave-lend"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ave.co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mishadavinci/status/1584195776460165126"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aave.com/faucet/"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ave.com/faq/testing-aave"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ralis.io/how-to-create-a-dao-in-10-minutes/"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en-gb/learn/what-is-aragon-ant"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agon.org/"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ient.aragon.org/#/"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en-gb/learn/what-is-aragon-ant"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https://pixlr.com/x/#editor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4c544a439c_87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4c544a439c_87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00032a00f6_16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00032a00f6_1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00032a00f6_16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00032a00f6_16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0032a00f6_16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0032a00f6_16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00032a00f6_16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00032a00f6_16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00032a00f6_16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00032a00f6_16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0032a00f6_16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00032a00f6_16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0032a00f6_16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0032a00f6_16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https://polkastarter.com/</a:t>
            </a:r>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0032a00f6_16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0032a00f6_16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https://www.bsc.news/post/cryptonomics-initial-farm-offerings-explanied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00032a00f6_16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00032a00f6_16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https://pancakeswap.finance/ifo</a:t>
            </a:r>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00032a00f6_16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00032a00f6_16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4c544a439c_87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4c544a439c_87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4c544a439c_8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4c544a439c_8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https://docs.ens.domains/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4c544a439c_8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4c544a439c_8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https://ens.domains/</a:t>
            </a:r>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4c544a439c_8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4c544a439c_8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4c544a439c_8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4c544a439c_8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4c544a439c_8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4c544a439c_8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4c544a439c_8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4c544a439c_8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4c544a439c_8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4c544a439c_8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4c544a439c_8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4c544a439c_8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4c544a439c_8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4c544a439c_8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4c544a439c_8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4c544a439c_8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https://www.blockchain-council.org/nft/soulbound-tokens/</a:t>
            </a:r>
            <a:endParaRPr/>
          </a:p>
          <a:p>
            <a:pPr indent="0" lvl="0" marL="0" rtl="0" algn="l">
              <a:spcBef>
                <a:spcPts val="0"/>
              </a:spcBef>
              <a:spcAft>
                <a:spcPts val="0"/>
              </a:spcAft>
              <a:buNone/>
            </a:pPr>
            <a:r>
              <a:rPr lang="en" u="sng">
                <a:solidFill>
                  <a:schemeClr val="hlink"/>
                </a:solidFill>
                <a:hlinkClick r:id="rId3"/>
              </a:rPr>
              <a:t>https://nftnow.com/guides/soulbound-tokens-sbts-meet-the-tokens-that-may-change-your-life/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63b79453d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63b79453d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Chakra Petch"/>
              <a:buChar char="●"/>
            </a:pPr>
            <a:r>
              <a:rPr lang="en" sz="2200">
                <a:solidFill>
                  <a:schemeClr val="lt1"/>
                </a:solidFill>
                <a:latin typeface="Chakra Petch"/>
                <a:ea typeface="Chakra Petch"/>
                <a:cs typeface="Chakra Petch"/>
                <a:sym typeface="Chakra Petch"/>
              </a:rPr>
              <a:t>This text is initially created by the Changelly team. Read more at https://changelly.com/blog/ethereum-eth-price-predicti</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4c544a439c_8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4c544a439c_8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https://www.blockchain-council.org/nft/soulbound-tokens/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4c544a439c_8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4c544a439c_8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https://nftnow.com/guides/soulbound-tokens-sbts-meet-the-tokens-that-may-change-your-life/</a:t>
            </a:r>
            <a:endParaRPr/>
          </a:p>
          <a:p>
            <a:pPr indent="0" lvl="0" marL="0" rtl="0" algn="l">
              <a:spcBef>
                <a:spcPts val="0"/>
              </a:spcBef>
              <a:spcAft>
                <a:spcPts val="0"/>
              </a:spcAft>
              <a:buNone/>
            </a:pPr>
            <a:r>
              <a:rPr lang="en" u="sng">
                <a:solidFill>
                  <a:schemeClr val="hlink"/>
                </a:solidFill>
                <a:hlinkClick r:id="rId3"/>
              </a:rPr>
              <a:t>https://eips.ethereum.org/EIPS/eip-5484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4c544a439c_8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4c544a439c_8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https://medium.com/masa-finance/masa-soulbound-identity-launches-on-ethereum-goerli-testnet-12f38858004f</a:t>
            </a:r>
            <a:endParaRPr/>
          </a:p>
          <a:p>
            <a:pPr indent="0" lvl="0" marL="0" rtl="0" algn="l">
              <a:spcBef>
                <a:spcPts val="0"/>
              </a:spcBef>
              <a:spcAft>
                <a:spcPts val="0"/>
              </a:spcAft>
              <a:buNone/>
            </a:pPr>
            <a:r>
              <a:rPr lang="en" sz="1500">
                <a:highlight>
                  <a:srgbClr val="FFFFFF"/>
                </a:highlight>
                <a:latin typeface="Georgia"/>
                <a:ea typeface="Georgia"/>
                <a:cs typeface="Georgia"/>
                <a:sym typeface="Georgia"/>
              </a:rPr>
              <a:t>https://test.claimyoursoul.masa.finance/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4c544a439c_87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4c544a439c_8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https://test.claimyoursoul.masa.finance/</a:t>
            </a:r>
            <a:endParaRPr/>
          </a:p>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4c544a439c_87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4c544a439c_87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https://eips.ethereum.org/EIPS/eip-5484</a:t>
            </a:r>
            <a:endParaRPr/>
          </a:p>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4c544a439c_87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4c544a439c_87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https://crypto.com/university/what-is-a-hardware-wallet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4c544a439c_87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4c544a439c_87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https://crypto.com/university/what-is-a-hardware-wallet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4c544a439c_87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4c544a439c_87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https://shop.ledger.com/products/ledger-nano-s-plus</a:t>
            </a:r>
            <a:endParaRPr/>
          </a:p>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4c544a439c_87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4c544a439c_87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4c544a439c_87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4c544a439c_87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https://101blockchains.com/multisignature-wallets/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63b79453d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63b79453d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4c544a439c_87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4c544a439c_87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https://consensys.net/blog/metamask/metamask-institutional/mmi-and-gnosis-safe-a-partnership-made-in-dao-heaven/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4c544a439c_87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4c544a439c_87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https://gnosis-safe.io/</a:t>
            </a:r>
            <a:endParaRPr/>
          </a:p>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734e377939_4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734e377939_4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https://www.investopedia.com/terms/b/blockchain.asp</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734e377939_4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734e377939_4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734e377939_4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734e377939_4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734e377939_4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g1734e377939_44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734e377939_4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1734e377939_44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734e377939_4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g1734e377939_44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734e377939_4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g1734e377939_44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734e377939_44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1734e377939_44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63b79453d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63b79453d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734e377939_44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5" name="Google Shape;1125;g1734e377939_44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734e377939_44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1734e377939_44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734e377939_44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734e377939_44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https://techblog.dac.digital/ethereum-signatures-and-transactions-using-a-hardware-wallet-10a88f344caf</a:t>
            </a:r>
            <a:endParaRPr/>
          </a:p>
          <a:p>
            <a:pPr indent="0" lvl="0" marL="0" rtl="0" algn="l">
              <a:spcBef>
                <a:spcPts val="0"/>
              </a:spcBef>
              <a:spcAft>
                <a:spcPts val="0"/>
              </a:spcAft>
              <a:buNone/>
            </a:pPr>
            <a:r>
              <a:rPr lang="en" u="sng">
                <a:solidFill>
                  <a:schemeClr val="hlink"/>
                </a:solidFill>
                <a:hlinkClick r:id="rId3"/>
              </a:rPr>
              <a:t>https://medium.com/mycrypto/the-magic-of-digital-signatures-on-ethereum-98fe184dc9c7</a:t>
            </a:r>
            <a:endParaRPr/>
          </a:p>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734e377939_44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g1734e377939_44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 sz="1400">
                <a:solidFill>
                  <a:schemeClr val="dk2"/>
                </a:solidFill>
                <a:latin typeface="Nunito"/>
                <a:ea typeface="Nunito"/>
                <a:cs typeface="Nunito"/>
                <a:sym typeface="Nunito"/>
              </a:rPr>
              <a:t>It’s not that people don’t understand what they want smart contracts to do. Rather, it’s that so many of these ideas are simply impossible.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734e377939_44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g1734e377939_44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rgbClr val="24292E"/>
                </a:solidFill>
                <a:highlight>
                  <a:srgbClr val="FFFFFF"/>
                </a:highlight>
              </a:rPr>
              <a:t>Both Have Address</a:t>
            </a:r>
            <a:endParaRPr>
              <a:solidFill>
                <a:srgbClr val="24292E"/>
              </a:solidFill>
              <a:highlight>
                <a:srgbClr val="FFFFFF"/>
              </a:highlight>
            </a:endParaRPr>
          </a:p>
          <a:p>
            <a:pPr indent="0" lvl="0" marL="0" rtl="0" algn="l">
              <a:lnSpc>
                <a:spcPct val="100000"/>
              </a:lnSpc>
              <a:spcBef>
                <a:spcPts val="0"/>
              </a:spcBef>
              <a:spcAft>
                <a:spcPts val="0"/>
              </a:spcAft>
              <a:buSzPts val="1100"/>
              <a:buNone/>
            </a:pPr>
            <a:r>
              <a:rPr lang="en">
                <a:solidFill>
                  <a:srgbClr val="24292E"/>
                </a:solidFill>
                <a:highlight>
                  <a:srgbClr val="FFFFFF"/>
                </a:highlight>
              </a:rPr>
              <a:t>Contract accounts </a:t>
            </a:r>
            <a:endParaRPr>
              <a:solidFill>
                <a:srgbClr val="24292E"/>
              </a:solidFill>
              <a:highlight>
                <a:srgbClr val="FFFFFF"/>
              </a:highlight>
            </a:endParaRPr>
          </a:p>
          <a:p>
            <a:pPr indent="-298450" lvl="0" marL="457200" rtl="0" algn="l">
              <a:lnSpc>
                <a:spcPct val="100000"/>
              </a:lnSpc>
              <a:spcBef>
                <a:spcPts val="0"/>
              </a:spcBef>
              <a:spcAft>
                <a:spcPts val="0"/>
              </a:spcAft>
              <a:buClr>
                <a:srgbClr val="24292E"/>
              </a:buClr>
              <a:buSzPts val="1100"/>
              <a:buChar char="-"/>
            </a:pPr>
            <a:r>
              <a:rPr lang="en">
                <a:solidFill>
                  <a:srgbClr val="24292E"/>
                </a:solidFill>
                <a:highlight>
                  <a:srgbClr val="FFFFFF"/>
                </a:highlight>
              </a:rPr>
              <a:t>Have both </a:t>
            </a:r>
            <a:r>
              <a:rPr b="1" lang="en">
                <a:solidFill>
                  <a:srgbClr val="24292E"/>
                </a:solidFill>
                <a:highlight>
                  <a:srgbClr val="FFFFFF"/>
                </a:highlight>
              </a:rPr>
              <a:t>associated code</a:t>
            </a:r>
            <a:r>
              <a:rPr lang="en">
                <a:solidFill>
                  <a:srgbClr val="24292E"/>
                </a:solidFill>
                <a:highlight>
                  <a:srgbClr val="FFFFFF"/>
                </a:highlight>
              </a:rPr>
              <a:t> and </a:t>
            </a:r>
            <a:r>
              <a:rPr b="1" lang="en">
                <a:solidFill>
                  <a:srgbClr val="24292E"/>
                </a:solidFill>
                <a:highlight>
                  <a:srgbClr val="FFFFFF"/>
                </a:highlight>
              </a:rPr>
              <a:t>data storage, </a:t>
            </a:r>
            <a:endParaRPr b="1">
              <a:solidFill>
                <a:srgbClr val="24292E"/>
              </a:solidFill>
              <a:highlight>
                <a:srgbClr val="FFFFFF"/>
              </a:highlight>
            </a:endParaRPr>
          </a:p>
          <a:p>
            <a:pPr indent="-298450" lvl="0" marL="457200" rtl="0" algn="l">
              <a:lnSpc>
                <a:spcPct val="100000"/>
              </a:lnSpc>
              <a:spcBef>
                <a:spcPts val="0"/>
              </a:spcBef>
              <a:spcAft>
                <a:spcPts val="0"/>
              </a:spcAft>
              <a:buClr>
                <a:srgbClr val="24292E"/>
              </a:buClr>
              <a:buSzPts val="1100"/>
              <a:buChar char="-"/>
            </a:pPr>
            <a:r>
              <a:rPr lang="en">
                <a:solidFill>
                  <a:srgbClr val="24292E"/>
                </a:solidFill>
                <a:highlight>
                  <a:srgbClr val="FFFFFF"/>
                </a:highlight>
              </a:rPr>
              <a:t>Do not have </a:t>
            </a:r>
            <a:r>
              <a:rPr b="1" lang="en">
                <a:solidFill>
                  <a:srgbClr val="24292E"/>
                </a:solidFill>
                <a:highlight>
                  <a:srgbClr val="FFFFFF"/>
                </a:highlight>
              </a:rPr>
              <a:t>private keys</a:t>
            </a:r>
            <a:r>
              <a:rPr lang="en">
                <a:solidFill>
                  <a:srgbClr val="24292E"/>
                </a:solidFill>
                <a:highlight>
                  <a:srgbClr val="FFFFFF"/>
                </a:highlight>
              </a:rPr>
              <a:t> and so "control themselves" in the predetermined way prescribed in contract code</a:t>
            </a:r>
            <a:endParaRPr b="1" sz="10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734e377939_44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1" name="Google Shape;1161;g1734e377939_44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800">
                <a:highlight>
                  <a:srgbClr val="FFFFFF"/>
                </a:highlight>
                <a:latin typeface="Nunito"/>
                <a:ea typeface="Nunito"/>
                <a:cs typeface="Nunito"/>
                <a:sym typeface="Nunito"/>
              </a:rPr>
              <a:t>Term “Smart Contract” is actually a bit of a misnomer/Inaccurate (neither smart or legal contract)</a:t>
            </a:r>
            <a:endParaRPr sz="800">
              <a:highlight>
                <a:srgbClr val="FFFFFF"/>
              </a:highlight>
              <a:latin typeface="Nunito"/>
              <a:ea typeface="Nunito"/>
              <a:cs typeface="Nunito"/>
              <a:sym typeface="Nunito"/>
            </a:endParaRPr>
          </a:p>
          <a:p>
            <a:pPr indent="0" lvl="0" marL="0" rtl="0" algn="l">
              <a:lnSpc>
                <a:spcPct val="115000"/>
              </a:lnSpc>
              <a:spcBef>
                <a:spcPts val="1200"/>
              </a:spcBef>
              <a:spcAft>
                <a:spcPts val="0"/>
              </a:spcAft>
              <a:buSzPts val="1100"/>
              <a:buNone/>
            </a:pPr>
            <a:r>
              <a:rPr lang="en" sz="800" u="sng">
                <a:solidFill>
                  <a:srgbClr val="24292E"/>
                </a:solidFill>
                <a:highlight>
                  <a:srgbClr val="FFFFFF"/>
                </a:highlight>
              </a:rPr>
              <a:t>Word “contract” has no legal meaning in this context.</a:t>
            </a:r>
            <a:br>
              <a:rPr lang="en" sz="800">
                <a:solidFill>
                  <a:srgbClr val="24292E"/>
                </a:solidFill>
                <a:highlight>
                  <a:srgbClr val="FFFFFF"/>
                </a:highlight>
              </a:rPr>
            </a:br>
            <a:r>
              <a:rPr lang="en" sz="800" u="sng">
                <a:solidFill>
                  <a:srgbClr val="24292E"/>
                </a:solidFill>
                <a:highlight>
                  <a:srgbClr val="FFFFFF"/>
                </a:highlight>
              </a:rPr>
              <a:t>Once deployed, the code of a smart contract cannot change</a:t>
            </a:r>
            <a:r>
              <a:rPr lang="en" sz="800">
                <a:solidFill>
                  <a:srgbClr val="24292E"/>
                </a:solidFill>
                <a:highlight>
                  <a:srgbClr val="FFFFFF"/>
                </a:highlight>
              </a:rPr>
              <a:t>. Unlike with traditional software, the </a:t>
            </a:r>
            <a:r>
              <a:rPr lang="en" sz="800" u="sng">
                <a:solidFill>
                  <a:srgbClr val="24292E"/>
                </a:solidFill>
                <a:highlight>
                  <a:srgbClr val="FFFFFF"/>
                </a:highlight>
              </a:rPr>
              <a:t>only way to modify a smart contract is to deploy a new instance.</a:t>
            </a:r>
            <a:br>
              <a:rPr lang="en" sz="800">
                <a:solidFill>
                  <a:srgbClr val="24292E"/>
                </a:solidFill>
                <a:highlight>
                  <a:srgbClr val="FFFFFF"/>
                </a:highlight>
              </a:rPr>
            </a:br>
            <a:r>
              <a:rPr b="1" i="1" lang="en" sz="800" u="sng">
                <a:solidFill>
                  <a:srgbClr val="24292E"/>
                </a:solidFill>
                <a:highlight>
                  <a:srgbClr val="FFFFFF"/>
                </a:highlight>
              </a:rPr>
              <a:t>O</a:t>
            </a:r>
            <a:r>
              <a:rPr lang="en" sz="800" u="sng">
                <a:solidFill>
                  <a:srgbClr val="24292E"/>
                </a:solidFill>
                <a:highlight>
                  <a:srgbClr val="FFFFFF"/>
                </a:highlight>
              </a:rPr>
              <a:t>utcome </a:t>
            </a:r>
            <a:r>
              <a:rPr lang="en" sz="800">
                <a:solidFill>
                  <a:srgbClr val="24292E"/>
                </a:solidFill>
                <a:highlight>
                  <a:srgbClr val="FFFFFF"/>
                </a:highlight>
              </a:rPr>
              <a:t>of the execution of a smart contract </a:t>
            </a:r>
            <a:r>
              <a:rPr lang="en" sz="800" u="sng">
                <a:solidFill>
                  <a:srgbClr val="24292E"/>
                </a:solidFill>
                <a:highlight>
                  <a:srgbClr val="FFFFFF"/>
                </a:highlight>
              </a:rPr>
              <a:t>is the same for everyone who runs it,</a:t>
            </a:r>
            <a:br>
              <a:rPr lang="en" sz="800">
                <a:solidFill>
                  <a:srgbClr val="24292E"/>
                </a:solidFill>
                <a:highlight>
                  <a:srgbClr val="FFFFFF"/>
                </a:highlight>
              </a:rPr>
            </a:br>
            <a:r>
              <a:rPr b="1" i="1" lang="en" sz="800">
                <a:solidFill>
                  <a:srgbClr val="24292E"/>
                </a:solidFill>
                <a:highlight>
                  <a:srgbClr val="FFFFFF"/>
                </a:highlight>
              </a:rPr>
              <a:t>EVM context  </a:t>
            </a:r>
            <a:r>
              <a:rPr i="1" lang="en" sz="800">
                <a:solidFill>
                  <a:srgbClr val="24292E"/>
                </a:solidFill>
                <a:highlight>
                  <a:srgbClr val="FFFFFF"/>
                </a:highlight>
              </a:rPr>
              <a:t>- </a:t>
            </a:r>
            <a:r>
              <a:rPr lang="en" sz="800">
                <a:solidFill>
                  <a:srgbClr val="24292E"/>
                </a:solidFill>
                <a:highlight>
                  <a:srgbClr val="FFFFFF"/>
                </a:highlight>
              </a:rPr>
              <a:t>Smart contracts operate with a very limited execution context. They can access their own state, the context of the transaction that called them</a:t>
            </a:r>
            <a:br>
              <a:rPr lang="en" sz="800">
                <a:solidFill>
                  <a:srgbClr val="24292E"/>
                </a:solidFill>
                <a:highlight>
                  <a:srgbClr val="FFFFFF"/>
                </a:highlight>
              </a:rPr>
            </a:br>
            <a:r>
              <a:rPr lang="en" sz="800">
                <a:solidFill>
                  <a:srgbClr val="24292E"/>
                </a:solidFill>
                <a:highlight>
                  <a:srgbClr val="FFFFFF"/>
                </a:highlight>
              </a:rPr>
              <a:t>EVM </a:t>
            </a:r>
            <a:r>
              <a:rPr lang="en" sz="800" u="sng">
                <a:solidFill>
                  <a:srgbClr val="24292E"/>
                </a:solidFill>
                <a:highlight>
                  <a:srgbClr val="FFFFFF"/>
                </a:highlight>
              </a:rPr>
              <a:t>runs as a local instance</a:t>
            </a:r>
            <a:r>
              <a:rPr lang="en" sz="800">
                <a:solidFill>
                  <a:srgbClr val="24292E"/>
                </a:solidFill>
                <a:highlight>
                  <a:srgbClr val="FFFFFF"/>
                </a:highlight>
              </a:rPr>
              <a:t> on every Ethereum node, but because </a:t>
            </a:r>
            <a:r>
              <a:rPr lang="en" sz="800" u="sng">
                <a:solidFill>
                  <a:srgbClr val="24292E"/>
                </a:solidFill>
                <a:highlight>
                  <a:srgbClr val="FFFFFF"/>
                </a:highlight>
              </a:rPr>
              <a:t>all instances of the EVM operate on the same initial state</a:t>
            </a:r>
            <a:r>
              <a:rPr lang="en" sz="800">
                <a:solidFill>
                  <a:srgbClr val="24292E"/>
                </a:solidFill>
                <a:highlight>
                  <a:srgbClr val="FFFFFF"/>
                </a:highlight>
              </a:rPr>
              <a:t> and </a:t>
            </a:r>
            <a:r>
              <a:rPr lang="en" sz="800" u="sng">
                <a:solidFill>
                  <a:srgbClr val="24292E"/>
                </a:solidFill>
                <a:highlight>
                  <a:srgbClr val="FFFFFF"/>
                </a:highlight>
              </a:rPr>
              <a:t>produce the same final state</a:t>
            </a:r>
            <a:r>
              <a:rPr lang="en" sz="800">
                <a:solidFill>
                  <a:srgbClr val="24292E"/>
                </a:solidFill>
                <a:highlight>
                  <a:srgbClr val="FFFFFF"/>
                </a:highlight>
              </a:rPr>
              <a:t>, the system as a whole operates as a </a:t>
            </a:r>
            <a:r>
              <a:rPr lang="en" sz="800" u="sng">
                <a:solidFill>
                  <a:srgbClr val="24292E"/>
                </a:solidFill>
                <a:highlight>
                  <a:srgbClr val="FFFFFF"/>
                </a:highlight>
              </a:rPr>
              <a:t>single "world computer."</a:t>
            </a:r>
            <a:endParaRPr sz="800" u="sng">
              <a:latin typeface="Nunito"/>
              <a:ea typeface="Nunito"/>
              <a:cs typeface="Nunito"/>
              <a:sym typeface="Nunito"/>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734e377939_44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8" name="Google Shape;1168;g1734e377939_44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You </a:t>
            </a:r>
            <a:r>
              <a:rPr lang="en" sz="1200">
                <a:solidFill>
                  <a:srgbClr val="24292E"/>
                </a:solidFill>
                <a:highlight>
                  <a:srgbClr val="FFFFFF"/>
                </a:highlight>
              </a:rPr>
              <a:t>don’t receive the private key for the contract account, </a:t>
            </a:r>
            <a:endParaRPr sz="1200">
              <a:solidFill>
                <a:srgbClr val="24292E"/>
              </a:solidFill>
              <a:highlight>
                <a:srgbClr val="FFFFFF"/>
              </a:highlight>
            </a:endParaRPr>
          </a:p>
          <a:p>
            <a:pPr indent="-304800" lvl="0" marL="457200" rtl="0" algn="l">
              <a:lnSpc>
                <a:spcPct val="100000"/>
              </a:lnSpc>
              <a:spcBef>
                <a:spcPts val="0"/>
              </a:spcBef>
              <a:spcAft>
                <a:spcPts val="0"/>
              </a:spcAft>
              <a:buClr>
                <a:srgbClr val="24292E"/>
              </a:buClr>
              <a:buSzPts val="1200"/>
              <a:buChar char="-"/>
            </a:pPr>
            <a:r>
              <a:rPr lang="en" sz="1200">
                <a:solidFill>
                  <a:srgbClr val="24292E"/>
                </a:solidFill>
                <a:highlight>
                  <a:srgbClr val="FFFFFF"/>
                </a:highlight>
              </a:rPr>
              <a:t>which in fact does not exist</a:t>
            </a:r>
            <a:endParaRPr sz="1200">
              <a:solidFill>
                <a:srgbClr val="24292E"/>
              </a:solidFill>
              <a:highlight>
                <a:srgbClr val="FFFFFF"/>
              </a:highlight>
            </a:endParaRPr>
          </a:p>
          <a:p>
            <a:pPr indent="-304800" lvl="0" marL="457200" rtl="0" algn="l">
              <a:lnSpc>
                <a:spcPct val="100000"/>
              </a:lnSpc>
              <a:spcBef>
                <a:spcPts val="0"/>
              </a:spcBef>
              <a:spcAft>
                <a:spcPts val="0"/>
              </a:spcAft>
              <a:buClr>
                <a:srgbClr val="24292E"/>
              </a:buClr>
              <a:buSzPts val="1200"/>
              <a:buChar char="-"/>
            </a:pPr>
            <a:r>
              <a:rPr b="1" lang="en" sz="1200">
                <a:solidFill>
                  <a:srgbClr val="24292E"/>
                </a:solidFill>
                <a:highlight>
                  <a:srgbClr val="FFFFFF"/>
                </a:highlight>
              </a:rPr>
              <a:t>Smart contract accounts own themselves.</a:t>
            </a:r>
            <a:endParaRPr b="1"/>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734e377939_44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g1734e377939_44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24292E"/>
              </a:buClr>
              <a:buSzPts val="1000"/>
              <a:buFont typeface="Nunito"/>
              <a:buChar char="-"/>
            </a:pPr>
            <a:r>
              <a:rPr lang="en" sz="1000">
                <a:solidFill>
                  <a:srgbClr val="24292E"/>
                </a:solidFill>
                <a:highlight>
                  <a:srgbClr val="FFFFFF"/>
                </a:highlight>
                <a:latin typeface="Nunito"/>
                <a:ea typeface="Nunito"/>
                <a:cs typeface="Nunito"/>
                <a:sym typeface="Nunito"/>
              </a:rPr>
              <a:t>Contracts never run “on their own” or “in the background</a:t>
            </a:r>
            <a:endParaRPr sz="1000">
              <a:solidFill>
                <a:srgbClr val="24292E"/>
              </a:solidFill>
              <a:highlight>
                <a:srgbClr val="FFFFFF"/>
              </a:highlight>
              <a:latin typeface="Nunito"/>
              <a:ea typeface="Nunito"/>
              <a:cs typeface="Nunito"/>
              <a:sym typeface="Nunito"/>
            </a:endParaRPr>
          </a:p>
          <a:p>
            <a:pPr indent="-292100" lvl="0" marL="457200" rtl="0" algn="l">
              <a:lnSpc>
                <a:spcPct val="115000"/>
              </a:lnSpc>
              <a:spcBef>
                <a:spcPts val="0"/>
              </a:spcBef>
              <a:spcAft>
                <a:spcPts val="0"/>
              </a:spcAft>
              <a:buClr>
                <a:srgbClr val="24292E"/>
              </a:buClr>
              <a:buSzPts val="1000"/>
              <a:buFont typeface="Nunito"/>
              <a:buChar char="-"/>
            </a:pPr>
            <a:r>
              <a:rPr b="1" lang="en" sz="1000">
                <a:solidFill>
                  <a:srgbClr val="24292E"/>
                </a:solidFill>
                <a:highlight>
                  <a:srgbClr val="FFFFFF"/>
                </a:highlight>
                <a:latin typeface="Nunito"/>
                <a:ea typeface="Nunito"/>
                <a:cs typeface="Nunito"/>
                <a:sym typeface="Nunito"/>
              </a:rPr>
              <a:t>Not executed "in parallel" </a:t>
            </a:r>
            <a:r>
              <a:rPr lang="en" sz="1000">
                <a:solidFill>
                  <a:srgbClr val="24292E"/>
                </a:solidFill>
                <a:highlight>
                  <a:srgbClr val="FFFFFF"/>
                </a:highlight>
                <a:latin typeface="Nunito"/>
                <a:ea typeface="Nunito"/>
                <a:cs typeface="Nunito"/>
                <a:sym typeface="Nunito"/>
              </a:rPr>
              <a:t>in any sense</a:t>
            </a:r>
            <a:br>
              <a:rPr lang="en" sz="1000">
                <a:solidFill>
                  <a:srgbClr val="24292E"/>
                </a:solidFill>
                <a:highlight>
                  <a:srgbClr val="FFFFFF"/>
                </a:highlight>
                <a:latin typeface="Nunito"/>
                <a:ea typeface="Nunito"/>
                <a:cs typeface="Nunito"/>
                <a:sym typeface="Nunito"/>
              </a:rPr>
            </a:br>
            <a:r>
              <a:rPr lang="en" sz="1000">
                <a:solidFill>
                  <a:srgbClr val="24292E"/>
                </a:solidFill>
                <a:highlight>
                  <a:srgbClr val="FFFFFF"/>
                </a:highlight>
                <a:latin typeface="Nunito"/>
                <a:ea typeface="Nunito"/>
                <a:cs typeface="Nunito"/>
                <a:sym typeface="Nunito"/>
              </a:rPr>
              <a:t>Contracts effectively lie dormant until a transaction triggers execution, </a:t>
            </a:r>
            <a:endParaRPr sz="1000">
              <a:solidFill>
                <a:srgbClr val="24292E"/>
              </a:solidFill>
              <a:highlight>
                <a:srgbClr val="FFFFFF"/>
              </a:highlight>
              <a:latin typeface="Nunito"/>
              <a:ea typeface="Nunito"/>
              <a:cs typeface="Nunito"/>
              <a:sym typeface="Nunito"/>
            </a:endParaRPr>
          </a:p>
          <a:p>
            <a:pPr indent="-292100" lvl="0" marL="457200" rtl="0" algn="l">
              <a:lnSpc>
                <a:spcPct val="100000"/>
              </a:lnSpc>
              <a:spcBef>
                <a:spcPts val="0"/>
              </a:spcBef>
              <a:spcAft>
                <a:spcPts val="0"/>
              </a:spcAft>
              <a:buClr>
                <a:srgbClr val="24292E"/>
              </a:buClr>
              <a:buSzPts val="1000"/>
              <a:buFont typeface="Nunito"/>
              <a:buChar char="-"/>
            </a:pPr>
            <a:r>
              <a:rPr lang="en" sz="1000">
                <a:solidFill>
                  <a:srgbClr val="24292E"/>
                </a:solidFill>
                <a:highlight>
                  <a:srgbClr val="FFFFFF"/>
                </a:highlight>
                <a:latin typeface="Nunito"/>
                <a:ea typeface="Nunito"/>
                <a:cs typeface="Nunito"/>
                <a:sym typeface="Nunito"/>
              </a:rPr>
              <a:t>Successful termination means program executed without error &amp; reached the end of execution. </a:t>
            </a:r>
            <a:endParaRPr sz="1000">
              <a:solidFill>
                <a:srgbClr val="24292E"/>
              </a:solidFill>
              <a:highlight>
                <a:srgbClr val="FFFFFF"/>
              </a:highlight>
              <a:latin typeface="Nunito"/>
              <a:ea typeface="Nunito"/>
              <a:cs typeface="Nunito"/>
              <a:sym typeface="Nunito"/>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734e377939_44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0" name="Google Shape;1180;g1734e377939_44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734e377939_44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g1734e377939_44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63b79453d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63b79453d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734e377939_44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g1734e377939_44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1734e377939_44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9" name="Google Shape;1199;g1734e377939_44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734e377939_44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5" name="Google Shape;1205;g1734e377939_44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734e377939_44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g1734e377939_44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734e377939_44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1734e377939_44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734e377939_44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3" name="Google Shape;1223;g1734e377939_44_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734e377939_44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9" name="Google Shape;1229;g1734e377939_44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734e377939_44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5" name="Google Shape;1235;g1734e377939_44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734e377939_44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1" name="Google Shape;1241;g1734e377939_44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734e377939_44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g1734e377939_44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63b79453d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63b79453d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734e377939_44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3" name="Google Shape;1253;g1734e377939_44_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f48166e210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f48166e210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63b79453d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63b79453d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63b79453d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63b79453d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https://etherscan.io/gastracker</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63b79453d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63b79453d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4c544a439c_87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4c544a439c_87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63b79453d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63b79453d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63b79453d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63b79453d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63b79453d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63b79453d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63b79453d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63b79453d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63b79453d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63b79453d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https://www.defipulse.com/</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63b79453d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63b79453d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63b79453d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63b79453d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64c177d96c_5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64c177d96c_5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https://profit.pakistantoday.com.pk/2021/12/23/20bn-worth-of-crypto-held-by-pakistanis-report/</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64c177d96c_5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64c177d96c_5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https://www.cloudflare.com/en-gb/learning/ssl/how-does-public-key-encryption-work/</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64c177d96c_5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64c177d96c_5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4c177d96c_5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4c177d96c_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https://twitter.com/alexxubyte/status/1579497349490954240</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64c177d96c_5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64c177d96c_5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64c177d96c_5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64c177d96c_5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64c177d96c_5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64c177d96c_5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63b79453d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63b79453d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https://www.investopedia.com/terms/p/private-key.asp</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63b79453d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63b79453d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https://decrypt.co/resources/metamask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63b79453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63b79453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63b79453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63b79453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63b71ead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63b71ead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https://metamask.io/download/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d06550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3d06550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63b79453d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63b79453d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https://faucet.softbinator.com/</a:t>
            </a:r>
            <a:endParaRPr/>
          </a:p>
          <a:p>
            <a:pPr indent="0" lvl="0" marL="0" rtl="0" algn="l">
              <a:spcBef>
                <a:spcPts val="0"/>
              </a:spcBef>
              <a:spcAft>
                <a:spcPts val="0"/>
              </a:spcAft>
              <a:buNone/>
            </a:pPr>
            <a:r>
              <a:rPr lang="en"/>
              <a:t>This is another faucet.</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c544a439c_87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4c544a439c_87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63b71ead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63b71ead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https://goerlifaucet.com/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63b71ead7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63b71ead7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63b71ead7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63b71ead7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63b79453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63b79453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63b71ead7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63b71ead7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63b79453d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63b79453d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63b79453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63b79453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232629"/>
                </a:solidFill>
                <a:highlight>
                  <a:srgbClr val="FFFFFF"/>
                </a:highlight>
              </a:rPr>
              <a:t>You can buy it from uniswap, get some ETH from a faucet like </a:t>
            </a:r>
            <a:r>
              <a:rPr lang="en" sz="1150" u="sng">
                <a:solidFill>
                  <a:schemeClr val="hlink"/>
                </a:solidFill>
                <a:highlight>
                  <a:srgbClr val="FFFFFF"/>
                </a:highlight>
                <a:hlinkClick r:id="rId2"/>
              </a:rPr>
              <a:t>https://faucet.paradigm.xyz/</a:t>
            </a:r>
            <a:r>
              <a:rPr lang="en" sz="1150">
                <a:solidFill>
                  <a:srgbClr val="232629"/>
                </a:solidFill>
                <a:highlight>
                  <a:srgbClr val="FFFFFF"/>
                </a:highlight>
              </a:rPr>
              <a:t> and use it to swap for UNI using the goerli testnet on uniswap.</a:t>
            </a:r>
            <a:endParaRPr sz="1150">
              <a:solidFill>
                <a:srgbClr val="2326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63b79453d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63b79453d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63b79453d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63b79453d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63b79453d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63b79453d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c544a439c_87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4c544a439c_87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https://twitter.com/mishadavinci/status/1584195776460165126</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63b79453d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63b79453d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63b79453d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63b79453d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https://www.bloomberg.com/news/articles/2022-05-05/defi-exchange-says-it-provides-more-liquidity-than-larger-rivals</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63b79453d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63b79453d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63b79453d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63b79453d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https://defirate.com/exchanges</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63b79453d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63b79453d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6440b52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6440b52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6440b52f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6440b52f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6440b52f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6440b52f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6440b52f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6440b52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6440b52f0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6440b52f0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644069c2af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644069c2af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https://ethereum.org/en/web3/</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6440b52f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6440b52f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6440b52f0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6440b52f0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6440b52f0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6440b52f0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https://earthweb.com/opensea-statistics/</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6440b52f0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6440b52f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https://testnets.opensea.io/</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6440b52f0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6440b52f0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6440b52f0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6440b52f0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6440b52f0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6440b52f0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6440b52f0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6440b52f0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https://testnets.opensea.io/asset/create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6440b52f0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6440b52f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https://testnets.opensea.io/assets/goerli/0xf4910c763ed4e47a585e2d34baa9a4b611ae448c/107511843107062399913827952737187322873231599781756762181812533941645749518337/</a:t>
            </a:r>
            <a:r>
              <a:rPr lang="en" sz="1150">
                <a:solidFill>
                  <a:srgbClr val="353840"/>
                </a:solidFill>
                <a:highlight>
                  <a:srgbClr val="FFFFFF"/>
                </a:highlight>
              </a:rPr>
              <a:t>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6440b52f0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6440b52f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644069c2af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644069c2af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https://www.preethikasireddy.com/post/what-do-we-mean-by-blockchains-are-trustless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6440b52f0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6440b52f0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https://opensea.io/assets/ethereum/0x495f947276749ce646f68ac8c248420045cb7b5e/73782911227094328344895653986009542173456616826702744110379126603811542532097/</a:t>
            </a:r>
            <a:endParaRPr sz="1150">
              <a:solidFill>
                <a:srgbClr val="353840"/>
              </a:solidFill>
              <a:highlight>
                <a:srgbClr val="FFFFFF"/>
              </a:highlight>
            </a:endParaRPr>
          </a:p>
          <a:p>
            <a:pPr indent="0" lvl="0" marL="0" rtl="0" algn="l">
              <a:spcBef>
                <a:spcPts val="0"/>
              </a:spcBef>
              <a:spcAft>
                <a:spcPts val="0"/>
              </a:spcAft>
              <a:buNone/>
            </a:pPr>
            <a:r>
              <a:rPr lang="en" sz="1150">
                <a:solidFill>
                  <a:srgbClr val="353840"/>
                </a:solidFill>
                <a:highlight>
                  <a:srgbClr val="FFFFFF"/>
                </a:highlight>
              </a:rPr>
              <a:t>Published Free on Mainet as well</a:t>
            </a:r>
            <a:endParaRPr sz="1150">
              <a:solidFill>
                <a:srgbClr val="353840"/>
              </a:solidFill>
              <a:highlight>
                <a:srgbClr val="FFFFFF"/>
              </a:highlight>
            </a:endParaRPr>
          </a:p>
          <a:p>
            <a:pPr indent="0" lvl="0" marL="0" rtl="0" algn="l">
              <a:spcBef>
                <a:spcPts val="0"/>
              </a:spcBef>
              <a:spcAft>
                <a:spcPts val="0"/>
              </a:spcAft>
              <a:buNone/>
            </a:pPr>
            <a:r>
              <a:t/>
            </a:r>
            <a:endParaRPr sz="1150">
              <a:solidFill>
                <a:srgbClr val="353840"/>
              </a:solidFill>
              <a:highlight>
                <a:srgbClr val="FFFFFF"/>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6440b52f0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6440b52f0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https://opensea.io/collection/panaverse</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64c177d96c_5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64c177d96c_5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64c177d96c_5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64c177d96c_5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64c177d96c_5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64c177d96c_5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6440b52f0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6440b52f0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6440b52f0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6440b52f0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00032a00f6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00032a00f6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https://www.kraken.com/learn/what-is-aave-lend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00032a00f6_1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00032a00f6_1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https://www.kraken.com/learn/what-is-aave-lend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0032a00f6_1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00032a00f6_1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https://aave.com/</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4c544a439c_87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4c544a439c_87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https://twitter.com/mishadavinci/status/1584195776460165126</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00032a00f6_1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00032a00f6_1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00032a00f6_1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00032a00f6_1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https://app.aave.com/faucet/</a:t>
            </a:r>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00032a00f6_1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00032a00f6_1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00032a00f6_1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00032a00f6_1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00032a00f6_1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00032a00f6_1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00032a00f6_1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00032a00f6_1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00032a00f6_1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00032a00f6_1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00032a00f6_1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00032a00f6_1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https://docs.aave.com/faq/testing-aave</a:t>
            </a:r>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00032a00f6_1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00032a00f6_1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00032a00f6_1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00032a00f6_1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6440b52f0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6440b52f0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00032a00f6_16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00032a00f6_16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https://moralis.io/how-to-create-a-dao-in-10-minutes/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00032a00f6_1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00032a00f6_1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https://www.kraken.com/en-gb/learn/what-is-aragon-ant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00032a00f6_1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00032a00f6_1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https://aragon.org/</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00032a00f6_16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00032a00f6_16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https://client.aragon.org/#/</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00032a00f6_16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00032a00f6_1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00032a00f6_16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00032a00f6_16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00032a00f6_16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00032a00f6_16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00032a00f6_16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00032a00f6_16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https://www.kraken.com/en-gb/learn/what-is-aragon-ant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0032a00f6_16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00032a00f6_16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00032a00f6_16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00032a00f6_1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2.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7.png"/><Relationship Id="rId4" Type="http://schemas.openxmlformats.org/officeDocument/2006/relationships/image" Target="../media/image1.png"/><Relationship Id="rId5" Type="http://schemas.openxmlformats.org/officeDocument/2006/relationships/image" Target="../media/image43.png"/><Relationship Id="rId6"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2.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3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 Id="rId4"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22.png"/><Relationship Id="rId6"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1.pn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17750" y="1158125"/>
            <a:ext cx="4359900" cy="24177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17750" y="3575875"/>
            <a:ext cx="2821500" cy="50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blip>
          <a:srcRect b="45549" l="44304" r="25464" t="23436"/>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b="0" l="0" r="72071" t="87013"/>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b="0" l="73323" r="0" t="63083"/>
          <a:stretch/>
        </p:blipFill>
        <p:spPr>
          <a:xfrm flipH="1" rot="10800000">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b="36036" l="59692" r="0" t="0"/>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b="0" l="62245" r="0"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715100" y="1742725"/>
            <a:ext cx="7713600" cy="132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715100" y="3069625"/>
            <a:ext cx="7713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5" name="Google Shape;75;p11"/>
          <p:cNvPicPr preferRelativeResize="0"/>
          <p:nvPr/>
        </p:nvPicPr>
        <p:blipFill rotWithShape="1">
          <a:blip r:embed="rId2">
            <a:alphaModFix/>
          </a:blip>
          <a:srcRect b="23183" l="38118" r="8420" t="0"/>
          <a:stretch/>
        </p:blipFill>
        <p:spPr>
          <a:xfrm rot="2700000">
            <a:off x="-75299" y="-3010376"/>
            <a:ext cx="4487325" cy="3951100"/>
          </a:xfrm>
          <a:prstGeom prst="rect">
            <a:avLst/>
          </a:prstGeom>
          <a:noFill/>
          <a:ln>
            <a:noFill/>
          </a:ln>
        </p:spPr>
      </p:pic>
      <p:pic>
        <p:nvPicPr>
          <p:cNvPr id="76" name="Google Shape;76;p11"/>
          <p:cNvPicPr preferRelativeResize="0"/>
          <p:nvPr/>
        </p:nvPicPr>
        <p:blipFill rotWithShape="1">
          <a:blip r:embed="rId3">
            <a:alphaModFix/>
          </a:blip>
          <a:srcRect b="0" l="0" r="71621" t="70621"/>
          <a:stretch/>
        </p:blipFill>
        <p:spPr>
          <a:xfrm flipH="1" rot="-2909702">
            <a:off x="6110826" y="3810351"/>
            <a:ext cx="3829425" cy="2286123"/>
          </a:xfrm>
          <a:prstGeom prst="rect">
            <a:avLst/>
          </a:prstGeom>
          <a:noFill/>
          <a:ln>
            <a:noFill/>
          </a:ln>
        </p:spPr>
      </p:pic>
      <p:pic>
        <p:nvPicPr>
          <p:cNvPr id="77" name="Google Shape;77;p11"/>
          <p:cNvPicPr preferRelativeResize="0"/>
          <p:nvPr/>
        </p:nvPicPr>
        <p:blipFill rotWithShape="1">
          <a:blip r:embed="rId4">
            <a:alphaModFix/>
          </a:blip>
          <a:srcRect b="53177" l="48970" r="39918" t="22496"/>
          <a:stretch/>
        </p:blipFill>
        <p:spPr>
          <a:xfrm rot="-5400000">
            <a:off x="7146000" y="-462174"/>
            <a:ext cx="1521157" cy="1873299"/>
          </a:xfrm>
          <a:prstGeom prst="rect">
            <a:avLst/>
          </a:prstGeom>
          <a:noFill/>
          <a:ln>
            <a:noFill/>
          </a:ln>
        </p:spPr>
      </p:pic>
      <p:pic>
        <p:nvPicPr>
          <p:cNvPr id="78" name="Google Shape;78;p11"/>
          <p:cNvPicPr preferRelativeResize="0"/>
          <p:nvPr/>
        </p:nvPicPr>
        <p:blipFill rotWithShape="1">
          <a:blip r:embed="rId4">
            <a:alphaModFix/>
          </a:blip>
          <a:srcRect b="47436" l="60170" r="26327" t="28237"/>
          <a:stretch/>
        </p:blipFill>
        <p:spPr>
          <a:xfrm>
            <a:off x="267326" y="3271701"/>
            <a:ext cx="1708227" cy="17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0" name="Shape 80"/>
        <p:cNvGrpSpPr/>
        <p:nvPr/>
      </p:nvGrpSpPr>
      <p:grpSpPr>
        <a:xfrm>
          <a:off x="0" y="0"/>
          <a:ext cx="0" cy="0"/>
          <a:chOff x="0" y="0"/>
          <a:chExt cx="0" cy="0"/>
        </a:xfrm>
      </p:grpSpPr>
      <p:sp>
        <p:nvSpPr>
          <p:cNvPr id="81" name="Google Shape;81;p13"/>
          <p:cNvSpPr txBox="1"/>
          <p:nvPr>
            <p:ph type="title"/>
          </p:nvPr>
        </p:nvSpPr>
        <p:spPr>
          <a:xfrm>
            <a:off x="720000"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2" type="title"/>
          </p:nvPr>
        </p:nvSpPr>
        <p:spPr>
          <a:xfrm>
            <a:off x="720000"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 type="subTitle"/>
          </p:nvPr>
        </p:nvSpPr>
        <p:spPr>
          <a:xfrm>
            <a:off x="720000"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3" type="title"/>
          </p:nvPr>
        </p:nvSpPr>
        <p:spPr>
          <a:xfrm>
            <a:off x="3407063"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4" type="title"/>
          </p:nvPr>
        </p:nvSpPr>
        <p:spPr>
          <a:xfrm>
            <a:off x="3407063"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5" type="subTitle"/>
          </p:nvPr>
        </p:nvSpPr>
        <p:spPr>
          <a:xfrm>
            <a:off x="3407063"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6" type="title"/>
          </p:nvPr>
        </p:nvSpPr>
        <p:spPr>
          <a:xfrm>
            <a:off x="720000"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7" type="title"/>
          </p:nvPr>
        </p:nvSpPr>
        <p:spPr>
          <a:xfrm>
            <a:off x="720000"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8" type="subTitle"/>
          </p:nvPr>
        </p:nvSpPr>
        <p:spPr>
          <a:xfrm>
            <a:off x="720000"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9" type="title"/>
          </p:nvPr>
        </p:nvSpPr>
        <p:spPr>
          <a:xfrm>
            <a:off x="3407063"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13" type="title"/>
          </p:nvPr>
        </p:nvSpPr>
        <p:spPr>
          <a:xfrm>
            <a:off x="3407063"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4" type="subTitle"/>
          </p:nvPr>
        </p:nvSpPr>
        <p:spPr>
          <a:xfrm>
            <a:off x="3407063"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3"/>
          <p:cNvPicPr preferRelativeResize="0"/>
          <p:nvPr/>
        </p:nvPicPr>
        <p:blipFill rotWithShape="1">
          <a:blip r:embed="rId2">
            <a:alphaModFix/>
          </a:blip>
          <a:srcRect b="0" l="74431" r="0"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b="0" l="0" r="68254" t="84156"/>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b="46431" l="59847" r="26205" t="31887"/>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b="47028" l="0" r="6994" t="0"/>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b="21079" l="38080" r="0" t="0"/>
          <a:stretch/>
        </p:blipFill>
        <p:spPr>
          <a:xfrm rot="5984443">
            <a:off x="4321824" y="4106799"/>
            <a:ext cx="5869200" cy="4584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99" name="Shape 99"/>
        <p:cNvGrpSpPr/>
        <p:nvPr/>
      </p:nvGrpSpPr>
      <p:grpSpPr>
        <a:xfrm>
          <a:off x="0" y="0"/>
          <a:ext cx="0" cy="0"/>
          <a:chOff x="0" y="0"/>
          <a:chExt cx="0" cy="0"/>
        </a:xfrm>
      </p:grpSpPr>
      <p:sp>
        <p:nvSpPr>
          <p:cNvPr id="100" name="Google Shape;100;p14"/>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1" name="Google Shape;101;p14"/>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3" name="Google Shape;103;p14"/>
          <p:cNvPicPr preferRelativeResize="0"/>
          <p:nvPr/>
        </p:nvPicPr>
        <p:blipFill rotWithShape="1">
          <a:blip r:embed="rId2">
            <a:alphaModFix/>
          </a:blip>
          <a:srcRect b="36991" l="83147" r="0" t="37717"/>
          <a:stretch/>
        </p:blipFill>
        <p:spPr>
          <a:xfrm flipH="1" rot="-5400000">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b="49497" l="46661" r="41260" t="24119"/>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b="22148" l="37304" r="0" t="0"/>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b="0" l="0" r="71941" t="77640"/>
          <a:stretch/>
        </p:blipFill>
        <p:spPr>
          <a:xfrm flipH="1">
            <a:off x="4923324" y="2550524"/>
            <a:ext cx="4285501" cy="25929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07" name="Shape 107"/>
        <p:cNvGrpSpPr/>
        <p:nvPr/>
      </p:nvGrpSpPr>
      <p:grpSpPr>
        <a:xfrm>
          <a:off x="0" y="0"/>
          <a:ext cx="0" cy="0"/>
          <a:chOff x="0" y="0"/>
          <a:chExt cx="0" cy="0"/>
        </a:xfrm>
      </p:grpSpPr>
      <p:sp>
        <p:nvSpPr>
          <p:cNvPr id="108" name="Google Shape;108;p15"/>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9" name="Google Shape;109;p15"/>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0" name="Google Shape;110;p15"/>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36991" l="83147" r="0" t="37717"/>
          <a:stretch/>
        </p:blipFill>
        <p:spPr>
          <a:xfrm flipH="1">
            <a:off x="-75985" y="2740073"/>
            <a:ext cx="1356998" cy="2131077"/>
          </a:xfrm>
          <a:prstGeom prst="rect">
            <a:avLst/>
          </a:prstGeom>
          <a:noFill/>
          <a:ln>
            <a:noFill/>
          </a:ln>
        </p:spPr>
      </p:pic>
      <p:pic>
        <p:nvPicPr>
          <p:cNvPr id="112" name="Google Shape;112;p15"/>
          <p:cNvPicPr preferRelativeResize="0"/>
          <p:nvPr/>
        </p:nvPicPr>
        <p:blipFill rotWithShape="1">
          <a:blip r:embed="rId3">
            <a:alphaModFix/>
          </a:blip>
          <a:srcRect b="45864" l="60798" r="27123" t="27752"/>
          <a:stretch/>
        </p:blipFill>
        <p:spPr>
          <a:xfrm flipH="1" rot="-5400000">
            <a:off x="1362827" y="-38963"/>
            <a:ext cx="1077448" cy="1323901"/>
          </a:xfrm>
          <a:prstGeom prst="rect">
            <a:avLst/>
          </a:prstGeom>
          <a:noFill/>
          <a:ln>
            <a:noFill/>
          </a:ln>
        </p:spPr>
      </p:pic>
      <p:pic>
        <p:nvPicPr>
          <p:cNvPr id="113" name="Google Shape;113;p15"/>
          <p:cNvPicPr preferRelativeResize="0"/>
          <p:nvPr/>
        </p:nvPicPr>
        <p:blipFill rotWithShape="1">
          <a:blip r:embed="rId4">
            <a:alphaModFix/>
          </a:blip>
          <a:srcRect b="22148" l="37304" r="0" t="0"/>
          <a:stretch/>
        </p:blipFill>
        <p:spPr>
          <a:xfrm flipH="1" rot="703461">
            <a:off x="5077948" y="3415275"/>
            <a:ext cx="5262302" cy="4004350"/>
          </a:xfrm>
          <a:prstGeom prst="rect">
            <a:avLst/>
          </a:prstGeom>
          <a:noFill/>
          <a:ln>
            <a:noFill/>
          </a:ln>
        </p:spPr>
      </p:pic>
      <p:pic>
        <p:nvPicPr>
          <p:cNvPr id="114" name="Google Shape;114;p15"/>
          <p:cNvPicPr preferRelativeResize="0"/>
          <p:nvPr/>
        </p:nvPicPr>
        <p:blipFill rotWithShape="1">
          <a:blip r:embed="rId5">
            <a:alphaModFix/>
          </a:blip>
          <a:srcRect b="0" l="73500" r="0" t="66322"/>
          <a:stretch/>
        </p:blipFill>
        <p:spPr>
          <a:xfrm flipH="1" rot="10800000">
            <a:off x="6108375" y="-75976"/>
            <a:ext cx="3126799" cy="24176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15" name="Shape 115"/>
        <p:cNvGrpSpPr/>
        <p:nvPr/>
      </p:nvGrpSpPr>
      <p:grpSpPr>
        <a:xfrm>
          <a:off x="0" y="0"/>
          <a:ext cx="0" cy="0"/>
          <a:chOff x="0" y="0"/>
          <a:chExt cx="0" cy="0"/>
        </a:xfrm>
      </p:grpSpPr>
      <p:sp>
        <p:nvSpPr>
          <p:cNvPr id="116" name="Google Shape;116;p16"/>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17" name="Google Shape;117;p16"/>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16"/>
          <p:cNvPicPr preferRelativeResize="0"/>
          <p:nvPr/>
        </p:nvPicPr>
        <p:blipFill rotWithShape="1">
          <a:blip r:embed="rId2">
            <a:alphaModFix/>
          </a:blip>
          <a:srcRect b="36991" l="83147" r="0" t="37717"/>
          <a:stretch/>
        </p:blipFill>
        <p:spPr>
          <a:xfrm flipH="1" rot="5400000">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b="49497" l="46661" r="41260" t="24119"/>
          <a:stretch/>
        </p:blipFill>
        <p:spPr>
          <a:xfrm flipH="1" rot="10800000">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b="22148" l="37304" r="0" t="0"/>
          <a:stretch/>
        </p:blipFill>
        <p:spPr>
          <a:xfrm flipH="1" rot="5800099">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b="0" l="74792" r="0" t="69423"/>
          <a:stretch/>
        </p:blipFill>
        <p:spPr>
          <a:xfrm flipH="1">
            <a:off x="2" y="3007776"/>
            <a:ext cx="2997924" cy="22123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23" name="Shape 123"/>
        <p:cNvGrpSpPr/>
        <p:nvPr/>
      </p:nvGrpSpPr>
      <p:grpSpPr>
        <a:xfrm>
          <a:off x="0" y="0"/>
          <a:ext cx="0" cy="0"/>
          <a:chOff x="0" y="0"/>
          <a:chExt cx="0" cy="0"/>
        </a:xfrm>
      </p:grpSpPr>
      <p:sp>
        <p:nvSpPr>
          <p:cNvPr id="124" name="Google Shape;12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5" name="Google Shape;125;p17"/>
          <p:cNvPicPr preferRelativeResize="0"/>
          <p:nvPr/>
        </p:nvPicPr>
        <p:blipFill rotWithShape="1">
          <a:blip r:embed="rId2">
            <a:alphaModFix/>
          </a:blip>
          <a:srcRect b="22732" l="39265" r="9360" t="0"/>
          <a:stretch/>
        </p:blipFill>
        <p:spPr>
          <a:xfrm rot="7">
            <a:off x="-1951093" y="2844187"/>
            <a:ext cx="2447012" cy="2255354"/>
          </a:xfrm>
          <a:prstGeom prst="rect">
            <a:avLst/>
          </a:prstGeom>
          <a:noFill/>
          <a:ln>
            <a:noFill/>
          </a:ln>
        </p:spPr>
      </p:pic>
      <p:pic>
        <p:nvPicPr>
          <p:cNvPr id="126" name="Google Shape;126;p17"/>
          <p:cNvPicPr preferRelativeResize="0"/>
          <p:nvPr/>
        </p:nvPicPr>
        <p:blipFill rotWithShape="1">
          <a:blip r:embed="rId3">
            <a:alphaModFix/>
          </a:blip>
          <a:srcRect b="45376" l="60643" r="27252" t="27088"/>
          <a:stretch/>
        </p:blipFill>
        <p:spPr>
          <a:xfrm flipH="1" rot="-10265224">
            <a:off x="6903905" y="4374163"/>
            <a:ext cx="1106792" cy="1416225"/>
          </a:xfrm>
          <a:prstGeom prst="rect">
            <a:avLst/>
          </a:prstGeom>
          <a:noFill/>
          <a:ln>
            <a:noFill/>
          </a:ln>
        </p:spPr>
      </p:pic>
      <p:pic>
        <p:nvPicPr>
          <p:cNvPr id="127" name="Google Shape;127;p17"/>
          <p:cNvPicPr preferRelativeResize="0"/>
          <p:nvPr/>
        </p:nvPicPr>
        <p:blipFill rotWithShape="1">
          <a:blip r:embed="rId4">
            <a:alphaModFix/>
          </a:blip>
          <a:srcRect b="0" l="0" r="70059" t="85488"/>
          <a:stretch/>
        </p:blipFill>
        <p:spPr>
          <a:xfrm rot="10799991">
            <a:off x="5369197" y="-39740"/>
            <a:ext cx="3810028" cy="14021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28" name="Shape 128"/>
        <p:cNvGrpSpPr/>
        <p:nvPr/>
      </p:nvGrpSpPr>
      <p:grpSpPr>
        <a:xfrm>
          <a:off x="0" y="0"/>
          <a:ext cx="0" cy="0"/>
          <a:chOff x="0" y="0"/>
          <a:chExt cx="0" cy="0"/>
        </a:xfrm>
      </p:grpSpPr>
      <p:sp>
        <p:nvSpPr>
          <p:cNvPr id="129" name="Google Shape;129;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0" name="Google Shape;130;p18"/>
          <p:cNvPicPr preferRelativeResize="0"/>
          <p:nvPr/>
        </p:nvPicPr>
        <p:blipFill rotWithShape="1">
          <a:blip r:embed="rId2">
            <a:alphaModFix/>
          </a:blip>
          <a:srcRect b="0" l="75408" r="0" t="67387"/>
          <a:stretch/>
        </p:blipFill>
        <p:spPr>
          <a:xfrm flipH="1">
            <a:off x="-63727" y="3564725"/>
            <a:ext cx="2079027" cy="1677424"/>
          </a:xfrm>
          <a:prstGeom prst="rect">
            <a:avLst/>
          </a:prstGeom>
          <a:noFill/>
          <a:ln>
            <a:noFill/>
          </a:ln>
        </p:spPr>
      </p:pic>
      <p:pic>
        <p:nvPicPr>
          <p:cNvPr id="131" name="Google Shape;131;p18"/>
          <p:cNvPicPr preferRelativeResize="0"/>
          <p:nvPr/>
        </p:nvPicPr>
        <p:blipFill rotWithShape="1">
          <a:blip r:embed="rId3">
            <a:alphaModFix/>
          </a:blip>
          <a:srcRect b="0" l="0" r="76691" t="69871"/>
          <a:stretch/>
        </p:blipFill>
        <p:spPr>
          <a:xfrm flipH="1" rot="-2915821">
            <a:off x="8304801" y="597838"/>
            <a:ext cx="2079026" cy="1549666"/>
          </a:xfrm>
          <a:prstGeom prst="rect">
            <a:avLst/>
          </a:prstGeom>
          <a:noFill/>
          <a:ln>
            <a:noFill/>
          </a:ln>
        </p:spPr>
      </p:pic>
      <p:pic>
        <p:nvPicPr>
          <p:cNvPr id="132" name="Google Shape;132;p18"/>
          <p:cNvPicPr preferRelativeResize="0"/>
          <p:nvPr/>
        </p:nvPicPr>
        <p:blipFill rotWithShape="1">
          <a:blip r:embed="rId4">
            <a:alphaModFix/>
          </a:blip>
          <a:srcRect b="48763" l="47994" r="39900" t="23701"/>
          <a:stretch/>
        </p:blipFill>
        <p:spPr>
          <a:xfrm flipH="1" rot="5400000">
            <a:off x="6214943" y="-685763"/>
            <a:ext cx="1106790" cy="14162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35" name="Shape 135"/>
        <p:cNvGrpSpPr/>
        <p:nvPr/>
      </p:nvGrpSpPr>
      <p:grpSpPr>
        <a:xfrm>
          <a:off x="0" y="0"/>
          <a:ext cx="0" cy="0"/>
          <a:chOff x="0" y="0"/>
          <a:chExt cx="0" cy="0"/>
        </a:xfrm>
      </p:grpSpPr>
      <p:sp>
        <p:nvSpPr>
          <p:cNvPr id="136" name="Google Shape;13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7" name="Google Shape;137;p20"/>
          <p:cNvPicPr preferRelativeResize="0"/>
          <p:nvPr/>
        </p:nvPicPr>
        <p:blipFill rotWithShape="1">
          <a:blip r:embed="rId2">
            <a:alphaModFix/>
          </a:blip>
          <a:srcRect b="24783" l="37502" r="7346" t="0"/>
          <a:stretch/>
        </p:blipFill>
        <p:spPr>
          <a:xfrm rot="10800000">
            <a:off x="7494775" y="3037250"/>
            <a:ext cx="3052001" cy="2550599"/>
          </a:xfrm>
          <a:prstGeom prst="rect">
            <a:avLst/>
          </a:prstGeom>
          <a:noFill/>
          <a:ln>
            <a:noFill/>
          </a:ln>
        </p:spPr>
      </p:pic>
      <p:pic>
        <p:nvPicPr>
          <p:cNvPr id="138" name="Google Shape;138;p20"/>
          <p:cNvPicPr preferRelativeResize="0"/>
          <p:nvPr/>
        </p:nvPicPr>
        <p:blipFill rotWithShape="1">
          <a:blip r:embed="rId3">
            <a:alphaModFix/>
          </a:blip>
          <a:srcRect b="45376" l="60643" r="27252" t="27088"/>
          <a:stretch/>
        </p:blipFill>
        <p:spPr>
          <a:xfrm flipH="1" rot="10800000">
            <a:off x="2833286" y="4340051"/>
            <a:ext cx="1437676" cy="1839551"/>
          </a:xfrm>
          <a:prstGeom prst="rect">
            <a:avLst/>
          </a:prstGeom>
          <a:noFill/>
          <a:ln>
            <a:noFill/>
          </a:ln>
        </p:spPr>
      </p:pic>
      <p:pic>
        <p:nvPicPr>
          <p:cNvPr id="139" name="Google Shape;139;p20"/>
          <p:cNvPicPr preferRelativeResize="0"/>
          <p:nvPr/>
        </p:nvPicPr>
        <p:blipFill rotWithShape="1">
          <a:blip r:embed="rId4">
            <a:alphaModFix/>
          </a:blip>
          <a:srcRect b="0" l="0" r="70059" t="85488"/>
          <a:stretch/>
        </p:blipFill>
        <p:spPr>
          <a:xfrm rot="5399989">
            <a:off x="-1059584" y="811855"/>
            <a:ext cx="3253473" cy="1197315"/>
          </a:xfrm>
          <a:prstGeom prst="rect">
            <a:avLst/>
          </a:prstGeom>
          <a:noFill/>
          <a:ln>
            <a:noFill/>
          </a:ln>
        </p:spPr>
      </p:pic>
      <p:pic>
        <p:nvPicPr>
          <p:cNvPr id="140" name="Google Shape;140;p20"/>
          <p:cNvPicPr preferRelativeResize="0"/>
          <p:nvPr/>
        </p:nvPicPr>
        <p:blipFill rotWithShape="1">
          <a:blip r:embed="rId2">
            <a:alphaModFix/>
          </a:blip>
          <a:srcRect b="24783" l="37502" r="7346" t="0"/>
          <a:stretch/>
        </p:blipFill>
        <p:spPr>
          <a:xfrm rot="5400000">
            <a:off x="3130525" y="-2299925"/>
            <a:ext cx="3052001" cy="25505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8" name="Google Shape;18;p3"/>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36991" l="83147" r="0" t="37717"/>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b="49497" l="46661" r="41260" t="24119"/>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b="22148" l="37304" r="0" t="0"/>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b="0" l="0" r="71941" t="77640"/>
          <a:stretch/>
        </p:blipFill>
        <p:spPr>
          <a:xfrm>
            <a:off x="0" y="2550524"/>
            <a:ext cx="4285501" cy="25929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41" name="Shape 141"/>
        <p:cNvGrpSpPr/>
        <p:nvPr/>
      </p:nvGrpSpPr>
      <p:grpSpPr>
        <a:xfrm>
          <a:off x="0" y="0"/>
          <a:ext cx="0" cy="0"/>
          <a:chOff x="0" y="0"/>
          <a:chExt cx="0" cy="0"/>
        </a:xfrm>
      </p:grpSpPr>
      <p:sp>
        <p:nvSpPr>
          <p:cNvPr id="142" name="Google Shape;14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3" name="Google Shape;143;p21"/>
          <p:cNvPicPr preferRelativeResize="0"/>
          <p:nvPr/>
        </p:nvPicPr>
        <p:blipFill rotWithShape="1">
          <a:blip r:embed="rId2">
            <a:alphaModFix/>
          </a:blip>
          <a:srcRect b="35745" l="86001" r="0" t="35634"/>
          <a:stretch/>
        </p:blipFill>
        <p:spPr>
          <a:xfrm rot="-5400000">
            <a:off x="7299725" y="-747025"/>
            <a:ext cx="816676" cy="1747400"/>
          </a:xfrm>
          <a:prstGeom prst="rect">
            <a:avLst/>
          </a:prstGeom>
          <a:noFill/>
          <a:ln>
            <a:noFill/>
          </a:ln>
        </p:spPr>
      </p:pic>
      <p:pic>
        <p:nvPicPr>
          <p:cNvPr id="144" name="Google Shape;144;p21"/>
          <p:cNvPicPr preferRelativeResize="0"/>
          <p:nvPr/>
        </p:nvPicPr>
        <p:blipFill rotWithShape="1">
          <a:blip r:embed="rId3">
            <a:alphaModFix/>
          </a:blip>
          <a:srcRect b="51540" l="49163" r="41512" t="21050"/>
          <a:stretch/>
        </p:blipFill>
        <p:spPr>
          <a:xfrm rot="-5400000">
            <a:off x="-183025" y="4118450"/>
            <a:ext cx="852577" cy="14097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145" name="Shape 145"/>
        <p:cNvGrpSpPr/>
        <p:nvPr/>
      </p:nvGrpSpPr>
      <p:grpSpPr>
        <a:xfrm>
          <a:off x="0" y="0"/>
          <a:ext cx="0" cy="0"/>
          <a:chOff x="0" y="0"/>
          <a:chExt cx="0" cy="0"/>
        </a:xfrm>
      </p:grpSpPr>
      <p:sp>
        <p:nvSpPr>
          <p:cNvPr id="146" name="Google Shape;14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7" name="Google Shape;147;p22"/>
          <p:cNvPicPr preferRelativeResize="0"/>
          <p:nvPr/>
        </p:nvPicPr>
        <p:blipFill rotWithShape="1">
          <a:blip r:embed="rId2">
            <a:alphaModFix/>
          </a:blip>
          <a:srcRect b="0" l="0" r="73292" t="69248"/>
          <a:stretch/>
        </p:blipFill>
        <p:spPr>
          <a:xfrm rot="-8234952">
            <a:off x="7559803" y="-495700"/>
            <a:ext cx="2382149" cy="1581699"/>
          </a:xfrm>
          <a:prstGeom prst="rect">
            <a:avLst/>
          </a:prstGeom>
          <a:noFill/>
          <a:ln>
            <a:noFill/>
          </a:ln>
        </p:spPr>
      </p:pic>
      <p:pic>
        <p:nvPicPr>
          <p:cNvPr id="148" name="Google Shape;148;p22"/>
          <p:cNvPicPr preferRelativeResize="0"/>
          <p:nvPr/>
        </p:nvPicPr>
        <p:blipFill rotWithShape="1">
          <a:blip r:embed="rId3">
            <a:alphaModFix/>
          </a:blip>
          <a:srcRect b="0" l="74680" r="0" t="66447"/>
          <a:stretch/>
        </p:blipFill>
        <p:spPr>
          <a:xfrm>
            <a:off x="7116525" y="3474100"/>
            <a:ext cx="2140524" cy="1725775"/>
          </a:xfrm>
          <a:prstGeom prst="rect">
            <a:avLst/>
          </a:prstGeom>
          <a:noFill/>
          <a:ln>
            <a:noFill/>
          </a:ln>
        </p:spPr>
      </p:pic>
      <p:pic>
        <p:nvPicPr>
          <p:cNvPr id="149" name="Google Shape;149;p22"/>
          <p:cNvPicPr preferRelativeResize="0"/>
          <p:nvPr/>
        </p:nvPicPr>
        <p:blipFill rotWithShape="1">
          <a:blip r:embed="rId4">
            <a:alphaModFix/>
          </a:blip>
          <a:srcRect b="45982" l="58562" r="25487" t="30418"/>
          <a:stretch/>
        </p:blipFill>
        <p:spPr>
          <a:xfrm flipH="1" rot="6357655">
            <a:off x="-697350" y="2971626"/>
            <a:ext cx="1458497" cy="1213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150" name="Shape 150"/>
        <p:cNvGrpSpPr/>
        <p:nvPr/>
      </p:nvGrpSpPr>
      <p:grpSpPr>
        <a:xfrm>
          <a:off x="0" y="0"/>
          <a:ext cx="0" cy="0"/>
          <a:chOff x="0" y="0"/>
          <a:chExt cx="0" cy="0"/>
        </a:xfrm>
      </p:grpSpPr>
      <p:sp>
        <p:nvSpPr>
          <p:cNvPr id="151" name="Google Shape;15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2" name="Google Shape;152;p23"/>
          <p:cNvPicPr preferRelativeResize="0"/>
          <p:nvPr/>
        </p:nvPicPr>
        <p:blipFill rotWithShape="1">
          <a:blip r:embed="rId2">
            <a:alphaModFix/>
          </a:blip>
          <a:srcRect b="0" l="0" r="75031" t="70477"/>
          <a:stretch/>
        </p:blipFill>
        <p:spPr>
          <a:xfrm flipH="1" rot="5400000">
            <a:off x="7947447" y="4261738"/>
            <a:ext cx="1858877" cy="1267375"/>
          </a:xfrm>
          <a:prstGeom prst="rect">
            <a:avLst/>
          </a:prstGeom>
          <a:noFill/>
          <a:ln>
            <a:noFill/>
          </a:ln>
        </p:spPr>
      </p:pic>
      <p:pic>
        <p:nvPicPr>
          <p:cNvPr id="153" name="Google Shape;153;p23"/>
          <p:cNvPicPr preferRelativeResize="0"/>
          <p:nvPr/>
        </p:nvPicPr>
        <p:blipFill rotWithShape="1">
          <a:blip r:embed="rId3">
            <a:alphaModFix/>
          </a:blip>
          <a:srcRect b="39169" l="86638" r="0" t="38364"/>
          <a:stretch/>
        </p:blipFill>
        <p:spPr>
          <a:xfrm rot="10800000">
            <a:off x="-130575" y="806614"/>
            <a:ext cx="656701" cy="1155523"/>
          </a:xfrm>
          <a:prstGeom prst="rect">
            <a:avLst/>
          </a:prstGeom>
          <a:noFill/>
          <a:ln>
            <a:noFill/>
          </a:ln>
        </p:spPr>
      </p:pic>
      <p:pic>
        <p:nvPicPr>
          <p:cNvPr id="154" name="Google Shape;154;p23"/>
          <p:cNvPicPr preferRelativeResize="0"/>
          <p:nvPr/>
        </p:nvPicPr>
        <p:blipFill rotWithShape="1">
          <a:blip r:embed="rId4">
            <a:alphaModFix/>
          </a:blip>
          <a:srcRect b="46292" l="58487" r="25639" t="31242"/>
          <a:stretch/>
        </p:blipFill>
        <p:spPr>
          <a:xfrm rot="-5400000">
            <a:off x="6565675" y="-609575"/>
            <a:ext cx="1451448" cy="1155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155" name="Shape 155"/>
        <p:cNvGrpSpPr/>
        <p:nvPr/>
      </p:nvGrpSpPr>
      <p:grpSpPr>
        <a:xfrm>
          <a:off x="0" y="0"/>
          <a:ext cx="0" cy="0"/>
          <a:chOff x="0" y="0"/>
          <a:chExt cx="0" cy="0"/>
        </a:xfrm>
      </p:grpSpPr>
      <p:sp>
        <p:nvSpPr>
          <p:cNvPr id="156" name="Google Shape;15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7" name="Google Shape;157;p24"/>
          <p:cNvPicPr preferRelativeResize="0"/>
          <p:nvPr/>
        </p:nvPicPr>
        <p:blipFill rotWithShape="1">
          <a:blip r:embed="rId2">
            <a:alphaModFix/>
          </a:blip>
          <a:srcRect b="0" l="73847" r="0" t="65488"/>
          <a:stretch/>
        </p:blipFill>
        <p:spPr>
          <a:xfrm flipH="1">
            <a:off x="-197100" y="3445950"/>
            <a:ext cx="2210975" cy="1775077"/>
          </a:xfrm>
          <a:prstGeom prst="rect">
            <a:avLst/>
          </a:prstGeom>
          <a:noFill/>
          <a:ln>
            <a:noFill/>
          </a:ln>
        </p:spPr>
      </p:pic>
      <p:pic>
        <p:nvPicPr>
          <p:cNvPr id="158" name="Google Shape;158;p24"/>
          <p:cNvPicPr preferRelativeResize="0"/>
          <p:nvPr/>
        </p:nvPicPr>
        <p:blipFill rotWithShape="1">
          <a:blip r:embed="rId3">
            <a:alphaModFix/>
          </a:blip>
          <a:srcRect b="24374" l="39602" r="8603" t="0"/>
          <a:stretch/>
        </p:blipFill>
        <p:spPr>
          <a:xfrm rot="10165352">
            <a:off x="6873402" y="-1899751"/>
            <a:ext cx="3110998" cy="2783601"/>
          </a:xfrm>
          <a:prstGeom prst="rect">
            <a:avLst/>
          </a:prstGeom>
          <a:noFill/>
          <a:ln>
            <a:noFill/>
          </a:ln>
        </p:spPr>
      </p:pic>
      <p:pic>
        <p:nvPicPr>
          <p:cNvPr id="159" name="Google Shape;159;p24"/>
          <p:cNvPicPr preferRelativeResize="0"/>
          <p:nvPr/>
        </p:nvPicPr>
        <p:blipFill rotWithShape="1">
          <a:blip r:embed="rId4">
            <a:alphaModFix/>
          </a:blip>
          <a:srcRect b="52730" l="49317" r="40664" t="21790"/>
          <a:stretch/>
        </p:blipFill>
        <p:spPr>
          <a:xfrm rot="5400000">
            <a:off x="8434125" y="4199824"/>
            <a:ext cx="915948" cy="1310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160" name="Shape 160"/>
        <p:cNvGrpSpPr/>
        <p:nvPr/>
      </p:nvGrpSpPr>
      <p:grpSpPr>
        <a:xfrm>
          <a:off x="0" y="0"/>
          <a:ext cx="0" cy="0"/>
          <a:chOff x="0" y="0"/>
          <a:chExt cx="0" cy="0"/>
        </a:xfrm>
      </p:grpSpPr>
      <p:sp>
        <p:nvSpPr>
          <p:cNvPr id="161" name="Google Shape;161;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2" name="Google Shape;162;p25"/>
          <p:cNvPicPr preferRelativeResize="0"/>
          <p:nvPr/>
        </p:nvPicPr>
        <p:blipFill rotWithShape="1">
          <a:blip r:embed="rId2">
            <a:alphaModFix/>
          </a:blip>
          <a:srcRect b="38348" l="84712" r="0" t="37542"/>
          <a:stretch/>
        </p:blipFill>
        <p:spPr>
          <a:xfrm rot="-5400000">
            <a:off x="6855850" y="-432526"/>
            <a:ext cx="751400" cy="1240074"/>
          </a:xfrm>
          <a:prstGeom prst="rect">
            <a:avLst/>
          </a:prstGeom>
          <a:noFill/>
          <a:ln>
            <a:noFill/>
          </a:ln>
        </p:spPr>
      </p:pic>
      <p:pic>
        <p:nvPicPr>
          <p:cNvPr id="163" name="Google Shape;163;p25"/>
          <p:cNvPicPr preferRelativeResize="0"/>
          <p:nvPr/>
        </p:nvPicPr>
        <p:blipFill rotWithShape="1">
          <a:blip r:embed="rId3">
            <a:alphaModFix/>
          </a:blip>
          <a:srcRect b="0" l="0" r="71203" t="87098"/>
          <a:stretch/>
        </p:blipFill>
        <p:spPr>
          <a:xfrm flipH="1">
            <a:off x="6349074" y="4237325"/>
            <a:ext cx="2794926" cy="950750"/>
          </a:xfrm>
          <a:prstGeom prst="rect">
            <a:avLst/>
          </a:prstGeom>
          <a:noFill/>
          <a:ln>
            <a:noFill/>
          </a:ln>
        </p:spPr>
      </p:pic>
      <p:pic>
        <p:nvPicPr>
          <p:cNvPr id="164" name="Google Shape;164;p25"/>
          <p:cNvPicPr preferRelativeResize="0"/>
          <p:nvPr/>
        </p:nvPicPr>
        <p:blipFill rotWithShape="1">
          <a:blip r:embed="rId4">
            <a:alphaModFix/>
          </a:blip>
          <a:srcRect b="49052" l="59698" r="26851" t="32622"/>
          <a:stretch/>
        </p:blipFill>
        <p:spPr>
          <a:xfrm rot="10800000">
            <a:off x="1466300" y="4570526"/>
            <a:ext cx="1516800" cy="1162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165" name="Shape 165"/>
        <p:cNvGrpSpPr/>
        <p:nvPr/>
      </p:nvGrpSpPr>
      <p:grpSpPr>
        <a:xfrm>
          <a:off x="0" y="0"/>
          <a:ext cx="0" cy="0"/>
          <a:chOff x="0" y="0"/>
          <a:chExt cx="0" cy="0"/>
        </a:xfrm>
      </p:grpSpPr>
      <p:sp>
        <p:nvSpPr>
          <p:cNvPr id="166" name="Google Shape;166;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7" name="Google Shape;167;p26"/>
          <p:cNvPicPr preferRelativeResize="0"/>
          <p:nvPr/>
        </p:nvPicPr>
        <p:blipFill rotWithShape="1">
          <a:blip r:embed="rId2">
            <a:alphaModFix/>
          </a:blip>
          <a:srcRect b="0" l="0" r="75182" t="67858"/>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b="48208" l="59914" r="25851" t="31597"/>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b="0" l="71661" r="0" t="62125"/>
          <a:stretch/>
        </p:blipFill>
        <p:spPr>
          <a:xfrm rot="10800000">
            <a:off x="-70452" y="-42276"/>
            <a:ext cx="1707827" cy="13887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1" name="Shape 171"/>
        <p:cNvGrpSpPr/>
        <p:nvPr/>
      </p:nvGrpSpPr>
      <p:grpSpPr>
        <a:xfrm>
          <a:off x="0" y="0"/>
          <a:ext cx="0" cy="0"/>
          <a:chOff x="0" y="0"/>
          <a:chExt cx="0" cy="0"/>
        </a:xfrm>
      </p:grpSpPr>
      <p:sp>
        <p:nvSpPr>
          <p:cNvPr id="172" name="Google Shape;172;p27"/>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3" name="Google Shape;173;p27"/>
          <p:cNvSpPr txBox="1"/>
          <p:nvPr>
            <p:ph idx="1" type="subTitle"/>
          </p:nvPr>
        </p:nvSpPr>
        <p:spPr>
          <a:xfrm>
            <a:off x="2018625" y="1537750"/>
            <a:ext cx="6410400" cy="153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7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74" name="Google Shape;174;p27"/>
          <p:cNvPicPr preferRelativeResize="0"/>
          <p:nvPr/>
        </p:nvPicPr>
        <p:blipFill rotWithShape="1">
          <a:blip r:embed="rId2">
            <a:alphaModFix/>
          </a:blip>
          <a:srcRect b="25283" l="38735" r="8418" t="0"/>
          <a:stretch/>
        </p:blipFill>
        <p:spPr>
          <a:xfrm rot="10800000">
            <a:off x="-343400" y="3433675"/>
            <a:ext cx="4435599" cy="3842926"/>
          </a:xfrm>
          <a:prstGeom prst="rect">
            <a:avLst/>
          </a:prstGeom>
          <a:noFill/>
          <a:ln>
            <a:noFill/>
          </a:ln>
        </p:spPr>
      </p:pic>
      <p:pic>
        <p:nvPicPr>
          <p:cNvPr id="175" name="Google Shape;175;p27"/>
          <p:cNvPicPr preferRelativeResize="0"/>
          <p:nvPr/>
        </p:nvPicPr>
        <p:blipFill rotWithShape="1">
          <a:blip r:embed="rId3">
            <a:alphaModFix/>
          </a:blip>
          <a:srcRect b="47720" l="59208" r="25977" t="29897"/>
          <a:stretch/>
        </p:blipFill>
        <p:spPr>
          <a:xfrm rot="657192">
            <a:off x="6839376" y="4057078"/>
            <a:ext cx="1584876" cy="1346845"/>
          </a:xfrm>
          <a:prstGeom prst="rect">
            <a:avLst/>
          </a:prstGeom>
          <a:noFill/>
          <a:ln>
            <a:noFill/>
          </a:ln>
        </p:spPr>
      </p:pic>
      <p:pic>
        <p:nvPicPr>
          <p:cNvPr id="176" name="Google Shape;176;p27"/>
          <p:cNvPicPr preferRelativeResize="0"/>
          <p:nvPr/>
        </p:nvPicPr>
        <p:blipFill rotWithShape="1">
          <a:blip r:embed="rId4">
            <a:alphaModFix/>
          </a:blip>
          <a:srcRect b="38730" l="84740" r="0" t="37401"/>
          <a:stretch/>
        </p:blipFill>
        <p:spPr>
          <a:xfrm rot="-5400000">
            <a:off x="5144774" y="-398725"/>
            <a:ext cx="953426" cy="1560525"/>
          </a:xfrm>
          <a:prstGeom prst="rect">
            <a:avLst/>
          </a:prstGeom>
          <a:noFill/>
          <a:ln>
            <a:noFill/>
          </a:ln>
        </p:spPr>
      </p:pic>
      <p:pic>
        <p:nvPicPr>
          <p:cNvPr id="177" name="Google Shape;177;p27"/>
          <p:cNvPicPr preferRelativeResize="0"/>
          <p:nvPr/>
        </p:nvPicPr>
        <p:blipFill rotWithShape="1">
          <a:blip r:embed="rId5">
            <a:alphaModFix/>
          </a:blip>
          <a:srcRect b="0" l="0" r="70414" t="87032"/>
          <a:stretch/>
        </p:blipFill>
        <p:spPr>
          <a:xfrm flipH="1" rot="10800000">
            <a:off x="0" y="-2"/>
            <a:ext cx="2883374" cy="95955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8" name="Shape 178"/>
        <p:cNvGrpSpPr/>
        <p:nvPr/>
      </p:nvGrpSpPr>
      <p:grpSpPr>
        <a:xfrm>
          <a:off x="0" y="0"/>
          <a:ext cx="0" cy="0"/>
          <a:chOff x="0" y="0"/>
          <a:chExt cx="0" cy="0"/>
        </a:xfrm>
      </p:grpSpPr>
      <p:sp>
        <p:nvSpPr>
          <p:cNvPr id="179" name="Google Shape;179;p2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8"/>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10000">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1" name="Google Shape;181;p28"/>
          <p:cNvPicPr preferRelativeResize="0"/>
          <p:nvPr/>
        </p:nvPicPr>
        <p:blipFill rotWithShape="1">
          <a:blip r:embed="rId2">
            <a:alphaModFix/>
          </a:blip>
          <a:srcRect b="38179" l="85450" r="0" t="37677"/>
          <a:stretch/>
        </p:blipFill>
        <p:spPr>
          <a:xfrm>
            <a:off x="8161725" y="2959800"/>
            <a:ext cx="1038702" cy="1803725"/>
          </a:xfrm>
          <a:prstGeom prst="rect">
            <a:avLst/>
          </a:prstGeom>
          <a:noFill/>
          <a:ln>
            <a:noFill/>
          </a:ln>
        </p:spPr>
      </p:pic>
      <p:pic>
        <p:nvPicPr>
          <p:cNvPr id="182" name="Google Shape;182;p28"/>
          <p:cNvPicPr preferRelativeResize="0"/>
          <p:nvPr/>
        </p:nvPicPr>
        <p:blipFill rotWithShape="1">
          <a:blip r:embed="rId3">
            <a:alphaModFix/>
          </a:blip>
          <a:srcRect b="0" l="0" r="70194" t="84158"/>
          <a:stretch/>
        </p:blipFill>
        <p:spPr>
          <a:xfrm>
            <a:off x="-119775" y="3763000"/>
            <a:ext cx="3595300" cy="1450951"/>
          </a:xfrm>
          <a:prstGeom prst="rect">
            <a:avLst/>
          </a:prstGeom>
          <a:noFill/>
          <a:ln>
            <a:noFill/>
          </a:ln>
        </p:spPr>
      </p:pic>
      <p:pic>
        <p:nvPicPr>
          <p:cNvPr id="183" name="Google Shape;183;p28"/>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184" name="Google Shape;184;p28"/>
          <p:cNvPicPr preferRelativeResize="0"/>
          <p:nvPr/>
        </p:nvPicPr>
        <p:blipFill rotWithShape="1">
          <a:blip r:embed="rId5">
            <a:alphaModFix/>
          </a:blip>
          <a:srcRect b="22420" l="39119" r="7203" t="0"/>
          <a:stretch/>
        </p:blipFill>
        <p:spPr>
          <a:xfrm rot="1955675">
            <a:off x="1038049" y="-1962800"/>
            <a:ext cx="3179699" cy="2816127"/>
          </a:xfrm>
          <a:prstGeom prst="rect">
            <a:avLst/>
          </a:prstGeom>
          <a:noFill/>
          <a:ln>
            <a:noFill/>
          </a:ln>
        </p:spPr>
      </p:pic>
      <p:pic>
        <p:nvPicPr>
          <p:cNvPr id="185" name="Google Shape;185;p28"/>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715100" y="1318725"/>
            <a:ext cx="3762300" cy="328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8" name="Google Shape;188;p29"/>
          <p:cNvSpPr txBox="1"/>
          <p:nvPr>
            <p:ph idx="2" type="subTitle"/>
          </p:nvPr>
        </p:nvSpPr>
        <p:spPr>
          <a:xfrm>
            <a:off x="4661700" y="1826409"/>
            <a:ext cx="3762300" cy="9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9" name="Google Shape;189;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29"/>
          <p:cNvPicPr preferRelativeResize="0"/>
          <p:nvPr/>
        </p:nvPicPr>
        <p:blipFill rotWithShape="1">
          <a:blip r:embed="rId2">
            <a:alphaModFix/>
          </a:blip>
          <a:srcRect b="0" l="0" r="75287" t="67391"/>
          <a:stretch/>
        </p:blipFill>
        <p:spPr>
          <a:xfrm flipH="1">
            <a:off x="7497224" y="3897525"/>
            <a:ext cx="1824676" cy="1388449"/>
          </a:xfrm>
          <a:prstGeom prst="rect">
            <a:avLst/>
          </a:prstGeom>
          <a:noFill/>
          <a:ln>
            <a:noFill/>
          </a:ln>
        </p:spPr>
      </p:pic>
      <p:pic>
        <p:nvPicPr>
          <p:cNvPr id="191" name="Google Shape;191;p29"/>
          <p:cNvPicPr preferRelativeResize="0"/>
          <p:nvPr/>
        </p:nvPicPr>
        <p:blipFill rotWithShape="1">
          <a:blip r:embed="rId3">
            <a:alphaModFix/>
          </a:blip>
          <a:srcRect b="50812" l="49780" r="42283" t="24940"/>
          <a:stretch/>
        </p:blipFill>
        <p:spPr>
          <a:xfrm rot="10800000">
            <a:off x="-295750" y="3897525"/>
            <a:ext cx="725724" cy="1247126"/>
          </a:xfrm>
          <a:prstGeom prst="rect">
            <a:avLst/>
          </a:prstGeom>
          <a:noFill/>
          <a:ln>
            <a:noFill/>
          </a:ln>
        </p:spPr>
      </p:pic>
      <p:pic>
        <p:nvPicPr>
          <p:cNvPr id="192" name="Google Shape;192;p29"/>
          <p:cNvPicPr preferRelativeResize="0"/>
          <p:nvPr/>
        </p:nvPicPr>
        <p:blipFill rotWithShape="1">
          <a:blip r:embed="rId4">
            <a:alphaModFix/>
          </a:blip>
          <a:srcRect b="0" l="74263" r="0" t="67132"/>
          <a:stretch/>
        </p:blipFill>
        <p:spPr>
          <a:xfrm rot="-5400000">
            <a:off x="7254625" y="120275"/>
            <a:ext cx="2175749" cy="16905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1205413"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5" name="Google Shape;195;p30"/>
          <p:cNvSpPr txBox="1"/>
          <p:nvPr>
            <p:ph idx="2" type="subTitle"/>
          </p:nvPr>
        </p:nvSpPr>
        <p:spPr>
          <a:xfrm>
            <a:off x="4860288"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6" name="Google Shape;196;p30"/>
          <p:cNvSpPr txBox="1"/>
          <p:nvPr>
            <p:ph idx="3" type="subTitle"/>
          </p:nvPr>
        </p:nvSpPr>
        <p:spPr>
          <a:xfrm>
            <a:off x="1205413"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0"/>
          <p:cNvSpPr txBox="1"/>
          <p:nvPr>
            <p:ph idx="4" type="subTitle"/>
          </p:nvPr>
        </p:nvSpPr>
        <p:spPr>
          <a:xfrm>
            <a:off x="4860288"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9" name="Google Shape;199;p30"/>
          <p:cNvPicPr preferRelativeResize="0"/>
          <p:nvPr/>
        </p:nvPicPr>
        <p:blipFill rotWithShape="1">
          <a:blip r:embed="rId2">
            <a:alphaModFix/>
          </a:blip>
          <a:srcRect b="0" l="77226" r="0"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b="0" l="0" r="71304" t="86589"/>
          <a:stretch/>
        </p:blipFill>
        <p:spPr>
          <a:xfrm flipH="1" rot="10800000">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b="23348" l="37752" r="8848" t="0"/>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b="47691" l="47803" r="40796" t="25148"/>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b="0" l="36584" r="0" t="0"/>
          <a:stretch/>
        </p:blipFill>
        <p:spPr>
          <a:xfrm>
            <a:off x="-1123975" y="4234300"/>
            <a:ext cx="3624637" cy="35025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27" name="Google Shape;27;p4"/>
          <p:cNvPicPr preferRelativeResize="0"/>
          <p:nvPr/>
        </p:nvPicPr>
        <p:blipFill rotWithShape="1">
          <a:blip r:embed="rId2">
            <a:alphaModFix/>
          </a:blip>
          <a:srcRect b="0" l="74431" r="0" t="63259"/>
          <a:stretch/>
        </p:blipFill>
        <p:spPr>
          <a:xfrm flipH="1">
            <a:off x="0" y="3440175"/>
            <a:ext cx="1948401" cy="1703326"/>
          </a:xfrm>
          <a:prstGeom prst="rect">
            <a:avLst/>
          </a:prstGeom>
          <a:noFill/>
          <a:ln>
            <a:noFill/>
          </a:ln>
        </p:spPr>
      </p:pic>
      <p:pic>
        <p:nvPicPr>
          <p:cNvPr id="28" name="Google Shape;28;p4"/>
          <p:cNvPicPr preferRelativeResize="0"/>
          <p:nvPr/>
        </p:nvPicPr>
        <p:blipFill rotWithShape="1">
          <a:blip r:embed="rId3">
            <a:alphaModFix/>
          </a:blip>
          <a:srcRect b="0" l="0" r="75562" t="71013"/>
          <a:stretch/>
        </p:blipFill>
        <p:spPr>
          <a:xfrm rot="10800000">
            <a:off x="7464399" y="1"/>
            <a:ext cx="1679601" cy="1148824"/>
          </a:xfrm>
          <a:prstGeom prst="rect">
            <a:avLst/>
          </a:prstGeom>
          <a:noFill/>
          <a:ln>
            <a:noFill/>
          </a:ln>
        </p:spPr>
      </p:pic>
      <p:pic>
        <p:nvPicPr>
          <p:cNvPr id="29" name="Google Shape;29;p4"/>
          <p:cNvPicPr preferRelativeResize="0"/>
          <p:nvPr/>
        </p:nvPicPr>
        <p:blipFill rotWithShape="1">
          <a:blip r:embed="rId4">
            <a:alphaModFix/>
          </a:blip>
          <a:srcRect b="0" l="78845" r="0" t="73568"/>
          <a:stretch/>
        </p:blipFill>
        <p:spPr>
          <a:xfrm>
            <a:off x="7999575" y="4244200"/>
            <a:ext cx="1144428" cy="899301"/>
          </a:xfrm>
          <a:prstGeom prst="rect">
            <a:avLst/>
          </a:prstGeom>
          <a:noFill/>
          <a:ln>
            <a:noFill/>
          </a:ln>
        </p:spPr>
      </p:pic>
      <p:pic>
        <p:nvPicPr>
          <p:cNvPr id="30" name="Google Shape;30;p4"/>
          <p:cNvPicPr preferRelativeResize="0"/>
          <p:nvPr/>
        </p:nvPicPr>
        <p:blipFill rotWithShape="1">
          <a:blip r:embed="rId5">
            <a:alphaModFix/>
          </a:blip>
          <a:srcRect b="52512" l="48221" r="41073" t="23786"/>
          <a:stretch/>
        </p:blipFill>
        <p:spPr>
          <a:xfrm>
            <a:off x="32000" y="432150"/>
            <a:ext cx="631849" cy="7868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06" name="Google Shape;206;p31"/>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7" name="Google Shape;207;p31"/>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08" name="Google Shape;208;p31"/>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09" name="Google Shape;209;p31"/>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_1">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23617" l="37629" r="8257" t="0"/>
          <a:stretch/>
        </p:blipFill>
        <p:spPr>
          <a:xfrm flipH="1" rot="-7389225">
            <a:off x="-1636013" y="317051"/>
            <a:ext cx="2360375" cy="2041597"/>
          </a:xfrm>
          <a:prstGeom prst="rect">
            <a:avLst/>
          </a:prstGeom>
          <a:noFill/>
          <a:ln>
            <a:noFill/>
          </a:ln>
        </p:spPr>
      </p:pic>
      <p:pic>
        <p:nvPicPr>
          <p:cNvPr id="212" name="Google Shape;212;p32"/>
          <p:cNvPicPr preferRelativeResize="0"/>
          <p:nvPr/>
        </p:nvPicPr>
        <p:blipFill rotWithShape="1">
          <a:blip r:embed="rId3">
            <a:alphaModFix/>
          </a:blip>
          <a:srcRect b="0" l="77476" r="0" t="70981"/>
          <a:stretch/>
        </p:blipFill>
        <p:spPr>
          <a:xfrm>
            <a:off x="7987887" y="4210650"/>
            <a:ext cx="1182776" cy="958375"/>
          </a:xfrm>
          <a:prstGeom prst="rect">
            <a:avLst/>
          </a:prstGeom>
          <a:noFill/>
          <a:ln>
            <a:noFill/>
          </a:ln>
        </p:spPr>
      </p:pic>
      <p:pic>
        <p:nvPicPr>
          <p:cNvPr id="213" name="Google Shape;213;p32"/>
          <p:cNvPicPr preferRelativeResize="0"/>
          <p:nvPr/>
        </p:nvPicPr>
        <p:blipFill rotWithShape="1">
          <a:blip r:embed="rId4">
            <a:alphaModFix/>
          </a:blip>
          <a:srcRect b="50539" l="44625" r="40340" t="22965"/>
          <a:stretch/>
        </p:blipFill>
        <p:spPr>
          <a:xfrm flipH="1" rot="-5400000">
            <a:off x="-105624" y="4007824"/>
            <a:ext cx="994924" cy="986224"/>
          </a:xfrm>
          <a:prstGeom prst="rect">
            <a:avLst/>
          </a:prstGeom>
          <a:noFill/>
          <a:ln>
            <a:noFill/>
          </a:ln>
        </p:spPr>
      </p:pic>
      <p:sp>
        <p:nvSpPr>
          <p:cNvPr id="214" name="Google Shape;214;p32"/>
          <p:cNvSpPr txBox="1"/>
          <p:nvPr>
            <p:ph idx="1" type="subTitle"/>
          </p:nvPr>
        </p:nvSpPr>
        <p:spPr>
          <a:xfrm>
            <a:off x="4291600" y="2411550"/>
            <a:ext cx="4137300" cy="89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r">
              <a:lnSpc>
                <a:spcPct val="100000"/>
              </a:lnSpc>
              <a:spcBef>
                <a:spcPts val="0"/>
              </a:spcBef>
              <a:spcAft>
                <a:spcPts val="0"/>
              </a:spcAft>
              <a:buClr>
                <a:srgbClr val="434343"/>
              </a:buClr>
              <a:buSzPts val="1400"/>
              <a:buChar char="○"/>
              <a:defRPr/>
            </a:lvl2pPr>
            <a:lvl3pPr lvl="2" rtl="0" algn="r">
              <a:lnSpc>
                <a:spcPct val="100000"/>
              </a:lnSpc>
              <a:spcBef>
                <a:spcPts val="0"/>
              </a:spcBef>
              <a:spcAft>
                <a:spcPts val="0"/>
              </a:spcAft>
              <a:buClr>
                <a:srgbClr val="434343"/>
              </a:buClr>
              <a:buSzPts val="1400"/>
              <a:buChar char="■"/>
              <a:defRPr/>
            </a:lvl3pPr>
            <a:lvl4pPr lvl="3" rtl="0" algn="r">
              <a:lnSpc>
                <a:spcPct val="100000"/>
              </a:lnSpc>
              <a:spcBef>
                <a:spcPts val="0"/>
              </a:spcBef>
              <a:spcAft>
                <a:spcPts val="0"/>
              </a:spcAft>
              <a:buClr>
                <a:srgbClr val="434343"/>
              </a:buClr>
              <a:buSzPts val="1400"/>
              <a:buChar char="●"/>
              <a:defRPr/>
            </a:lvl4pPr>
            <a:lvl5pPr lvl="4" rtl="0" algn="r">
              <a:lnSpc>
                <a:spcPct val="100000"/>
              </a:lnSpc>
              <a:spcBef>
                <a:spcPts val="0"/>
              </a:spcBef>
              <a:spcAft>
                <a:spcPts val="0"/>
              </a:spcAft>
              <a:buClr>
                <a:srgbClr val="434343"/>
              </a:buClr>
              <a:buSzPts val="1400"/>
              <a:buChar char="○"/>
              <a:defRPr/>
            </a:lvl5pPr>
            <a:lvl6pPr lvl="5" rtl="0" algn="r">
              <a:lnSpc>
                <a:spcPct val="100000"/>
              </a:lnSpc>
              <a:spcBef>
                <a:spcPts val="0"/>
              </a:spcBef>
              <a:spcAft>
                <a:spcPts val="0"/>
              </a:spcAft>
              <a:buClr>
                <a:srgbClr val="434343"/>
              </a:buClr>
              <a:buSzPts val="1400"/>
              <a:buChar char="■"/>
              <a:defRPr/>
            </a:lvl6pPr>
            <a:lvl7pPr lvl="6" rtl="0" algn="r">
              <a:lnSpc>
                <a:spcPct val="100000"/>
              </a:lnSpc>
              <a:spcBef>
                <a:spcPts val="0"/>
              </a:spcBef>
              <a:spcAft>
                <a:spcPts val="0"/>
              </a:spcAft>
              <a:buClr>
                <a:srgbClr val="434343"/>
              </a:buClr>
              <a:buSzPts val="1400"/>
              <a:buChar char="●"/>
              <a:defRPr/>
            </a:lvl7pPr>
            <a:lvl8pPr lvl="7" rtl="0" algn="r">
              <a:lnSpc>
                <a:spcPct val="100000"/>
              </a:lnSpc>
              <a:spcBef>
                <a:spcPts val="0"/>
              </a:spcBef>
              <a:spcAft>
                <a:spcPts val="0"/>
              </a:spcAft>
              <a:buClr>
                <a:srgbClr val="434343"/>
              </a:buClr>
              <a:buSzPts val="1400"/>
              <a:buChar char="○"/>
              <a:defRPr/>
            </a:lvl8pPr>
            <a:lvl9pPr lvl="8" rtl="0" algn="r">
              <a:lnSpc>
                <a:spcPct val="100000"/>
              </a:lnSpc>
              <a:spcBef>
                <a:spcPts val="0"/>
              </a:spcBef>
              <a:spcAft>
                <a:spcPts val="0"/>
              </a:spcAft>
              <a:buClr>
                <a:srgbClr val="434343"/>
              </a:buClr>
              <a:buSzPts val="1400"/>
              <a:buChar char="■"/>
              <a:defRPr/>
            </a:lvl9pPr>
          </a:lstStyle>
          <a:p/>
        </p:txBody>
      </p:sp>
      <p:sp>
        <p:nvSpPr>
          <p:cNvPr id="215" name="Google Shape;215;p32"/>
          <p:cNvSpPr txBox="1"/>
          <p:nvPr>
            <p:ph type="title"/>
          </p:nvPr>
        </p:nvSpPr>
        <p:spPr>
          <a:xfrm>
            <a:off x="4291600" y="1838850"/>
            <a:ext cx="4137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pic>
        <p:nvPicPr>
          <p:cNvPr id="216" name="Google Shape;216;p32"/>
          <p:cNvPicPr preferRelativeResize="0"/>
          <p:nvPr/>
        </p:nvPicPr>
        <p:blipFill rotWithShape="1">
          <a:blip r:embed="rId5">
            <a:alphaModFix/>
          </a:blip>
          <a:srcRect b="22594" l="37644" r="7344" t="0"/>
          <a:stretch/>
        </p:blipFill>
        <p:spPr>
          <a:xfrm>
            <a:off x="6111550" y="-1094825"/>
            <a:ext cx="2107274" cy="18170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_1_1">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715100" y="1477375"/>
            <a:ext cx="3762300" cy="18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19" name="Google Shape;219;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0" name="Google Shape;220;p33"/>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21" name="Google Shape;221;p33"/>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22" name="Google Shape;222;p33"/>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3" name="Shape 223"/>
        <p:cNvGrpSpPr/>
        <p:nvPr/>
      </p:nvGrpSpPr>
      <p:grpSpPr>
        <a:xfrm>
          <a:off x="0" y="0"/>
          <a:ext cx="0" cy="0"/>
          <a:chOff x="0" y="0"/>
          <a:chExt cx="0" cy="0"/>
        </a:xfrm>
      </p:grpSpPr>
      <p:sp>
        <p:nvSpPr>
          <p:cNvPr id="224" name="Google Shape;224;p34"/>
          <p:cNvSpPr txBox="1"/>
          <p:nvPr>
            <p:ph type="title"/>
          </p:nvPr>
        </p:nvSpPr>
        <p:spPr>
          <a:xfrm>
            <a:off x="7200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5" name="Google Shape;225;p34"/>
          <p:cNvSpPr txBox="1"/>
          <p:nvPr>
            <p:ph idx="1" type="subTitle"/>
          </p:nvPr>
        </p:nvSpPr>
        <p:spPr>
          <a:xfrm>
            <a:off x="7200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34"/>
          <p:cNvSpPr txBox="1"/>
          <p:nvPr>
            <p:ph idx="2" type="title"/>
          </p:nvPr>
        </p:nvSpPr>
        <p:spPr>
          <a:xfrm>
            <a:off x="34038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7" name="Google Shape;227;p34"/>
          <p:cNvSpPr txBox="1"/>
          <p:nvPr>
            <p:ph idx="3" type="subTitle"/>
          </p:nvPr>
        </p:nvSpPr>
        <p:spPr>
          <a:xfrm>
            <a:off x="34038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34"/>
          <p:cNvSpPr txBox="1"/>
          <p:nvPr>
            <p:ph idx="4" type="title"/>
          </p:nvPr>
        </p:nvSpPr>
        <p:spPr>
          <a:xfrm>
            <a:off x="60876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9" name="Google Shape;229;p34"/>
          <p:cNvSpPr txBox="1"/>
          <p:nvPr>
            <p:ph idx="5" type="subTitle"/>
          </p:nvPr>
        </p:nvSpPr>
        <p:spPr>
          <a:xfrm>
            <a:off x="60876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1" name="Google Shape;231;p34"/>
          <p:cNvPicPr preferRelativeResize="0"/>
          <p:nvPr/>
        </p:nvPicPr>
        <p:blipFill rotWithShape="1">
          <a:blip r:embed="rId2">
            <a:alphaModFix/>
          </a:blip>
          <a:srcRect b="0" l="0" r="71201" t="83419"/>
          <a:stretch/>
        </p:blipFill>
        <p:spPr>
          <a:xfrm rot="10800000">
            <a:off x="6281700" y="1"/>
            <a:ext cx="2862300" cy="1251324"/>
          </a:xfrm>
          <a:prstGeom prst="rect">
            <a:avLst/>
          </a:prstGeom>
          <a:noFill/>
          <a:ln>
            <a:noFill/>
          </a:ln>
        </p:spPr>
      </p:pic>
      <p:pic>
        <p:nvPicPr>
          <p:cNvPr id="232" name="Google Shape;232;p34"/>
          <p:cNvPicPr preferRelativeResize="0"/>
          <p:nvPr/>
        </p:nvPicPr>
        <p:blipFill rotWithShape="1">
          <a:blip r:embed="rId3">
            <a:alphaModFix/>
          </a:blip>
          <a:srcRect b="48783" l="59945" r="26728" t="31435"/>
          <a:stretch/>
        </p:blipFill>
        <p:spPr>
          <a:xfrm flipH="1" rot="5400000">
            <a:off x="-97800" y="3426775"/>
            <a:ext cx="886006" cy="739800"/>
          </a:xfrm>
          <a:prstGeom prst="rect">
            <a:avLst/>
          </a:prstGeom>
          <a:noFill/>
          <a:ln>
            <a:noFill/>
          </a:ln>
        </p:spPr>
      </p:pic>
      <p:pic>
        <p:nvPicPr>
          <p:cNvPr id="233" name="Google Shape;233;p34"/>
          <p:cNvPicPr preferRelativeResize="0"/>
          <p:nvPr/>
        </p:nvPicPr>
        <p:blipFill rotWithShape="1">
          <a:blip r:embed="rId4">
            <a:alphaModFix/>
          </a:blip>
          <a:srcRect b="24230" l="38413" r="8740" t="0"/>
          <a:stretch/>
        </p:blipFill>
        <p:spPr>
          <a:xfrm rot="-8423032">
            <a:off x="2667452" y="4451824"/>
            <a:ext cx="4435702" cy="3897128"/>
          </a:xfrm>
          <a:prstGeom prst="rect">
            <a:avLst/>
          </a:prstGeom>
          <a:noFill/>
          <a:ln>
            <a:noFill/>
          </a:ln>
        </p:spPr>
      </p:pic>
      <p:pic>
        <p:nvPicPr>
          <p:cNvPr id="234" name="Google Shape;234;p34"/>
          <p:cNvPicPr preferRelativeResize="0"/>
          <p:nvPr/>
        </p:nvPicPr>
        <p:blipFill rotWithShape="1">
          <a:blip r:embed="rId5">
            <a:alphaModFix/>
          </a:blip>
          <a:srcRect b="0" l="0" r="75873" t="71389"/>
          <a:stretch/>
        </p:blipFill>
        <p:spPr>
          <a:xfrm rot="5400000">
            <a:off x="-1001675" y="-948800"/>
            <a:ext cx="2151951" cy="1471600"/>
          </a:xfrm>
          <a:prstGeom prst="rect">
            <a:avLst/>
          </a:prstGeom>
          <a:noFill/>
          <a:ln>
            <a:noFill/>
          </a:ln>
        </p:spPr>
      </p:pic>
      <p:pic>
        <p:nvPicPr>
          <p:cNvPr id="235" name="Google Shape;235;p34"/>
          <p:cNvPicPr preferRelativeResize="0"/>
          <p:nvPr/>
        </p:nvPicPr>
        <p:blipFill rotWithShape="1">
          <a:blip r:embed="rId6">
            <a:alphaModFix/>
          </a:blip>
          <a:srcRect b="39225" l="84785" r="0" t="36772"/>
          <a:stretch/>
        </p:blipFill>
        <p:spPr>
          <a:xfrm>
            <a:off x="8618175" y="3353676"/>
            <a:ext cx="747775" cy="12346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236" name="Shape 236"/>
        <p:cNvGrpSpPr/>
        <p:nvPr/>
      </p:nvGrpSpPr>
      <p:grpSpPr>
        <a:xfrm>
          <a:off x="0" y="0"/>
          <a:ext cx="0" cy="0"/>
          <a:chOff x="0" y="0"/>
          <a:chExt cx="0" cy="0"/>
        </a:xfrm>
      </p:grpSpPr>
      <p:sp>
        <p:nvSpPr>
          <p:cNvPr id="237" name="Google Shape;237;p35"/>
          <p:cNvSpPr txBox="1"/>
          <p:nvPr>
            <p:ph type="title"/>
          </p:nvPr>
        </p:nvSpPr>
        <p:spPr>
          <a:xfrm>
            <a:off x="1325299" y="1756751"/>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38" name="Google Shape;238;p35"/>
          <p:cNvSpPr txBox="1"/>
          <p:nvPr>
            <p:ph idx="1" type="subTitle"/>
          </p:nvPr>
        </p:nvSpPr>
        <p:spPr>
          <a:xfrm>
            <a:off x="3662201" y="1335963"/>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2" type="title"/>
          </p:nvPr>
        </p:nvSpPr>
        <p:spPr>
          <a:xfrm>
            <a:off x="1325299" y="291871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0" name="Google Shape;240;p35"/>
          <p:cNvSpPr txBox="1"/>
          <p:nvPr>
            <p:ph idx="3" type="subTitle"/>
          </p:nvPr>
        </p:nvSpPr>
        <p:spPr>
          <a:xfrm>
            <a:off x="3662201" y="2496732"/>
            <a:ext cx="4156500" cy="9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4" type="title"/>
          </p:nvPr>
        </p:nvSpPr>
        <p:spPr>
          <a:xfrm>
            <a:off x="1325299" y="40806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2" name="Google Shape;242;p35"/>
          <p:cNvSpPr txBox="1"/>
          <p:nvPr>
            <p:ph idx="5" type="subTitle"/>
          </p:nvPr>
        </p:nvSpPr>
        <p:spPr>
          <a:xfrm>
            <a:off x="3661712" y="3659900"/>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4" name="Google Shape;244;p35"/>
          <p:cNvPicPr preferRelativeResize="0"/>
          <p:nvPr/>
        </p:nvPicPr>
        <p:blipFill rotWithShape="1">
          <a:blip r:embed="rId2">
            <a:alphaModFix/>
          </a:blip>
          <a:srcRect b="21636" l="38428" r="8770" t="0"/>
          <a:stretch/>
        </p:blipFill>
        <p:spPr>
          <a:xfrm rot="-2700000">
            <a:off x="-1674750" y="2431326"/>
            <a:ext cx="2618524" cy="2381500"/>
          </a:xfrm>
          <a:prstGeom prst="rect">
            <a:avLst/>
          </a:prstGeom>
          <a:noFill/>
          <a:ln>
            <a:noFill/>
          </a:ln>
        </p:spPr>
      </p:pic>
      <p:pic>
        <p:nvPicPr>
          <p:cNvPr id="245" name="Google Shape;245;p35"/>
          <p:cNvPicPr preferRelativeResize="0"/>
          <p:nvPr/>
        </p:nvPicPr>
        <p:blipFill rotWithShape="1">
          <a:blip r:embed="rId3">
            <a:alphaModFix/>
          </a:blip>
          <a:srcRect b="0" l="78527" r="0" t="72475"/>
          <a:stretch/>
        </p:blipFill>
        <p:spPr>
          <a:xfrm flipH="1" rot="10800000">
            <a:off x="7757700" y="-296475"/>
            <a:ext cx="1756099" cy="1415750"/>
          </a:xfrm>
          <a:prstGeom prst="rect">
            <a:avLst/>
          </a:prstGeom>
          <a:noFill/>
          <a:ln>
            <a:noFill/>
          </a:ln>
        </p:spPr>
      </p:pic>
      <p:pic>
        <p:nvPicPr>
          <p:cNvPr id="246" name="Google Shape;246;p35"/>
          <p:cNvPicPr preferRelativeResize="0"/>
          <p:nvPr/>
        </p:nvPicPr>
        <p:blipFill rotWithShape="1">
          <a:blip r:embed="rId4">
            <a:alphaModFix/>
          </a:blip>
          <a:srcRect b="53261" l="46003" r="41205" t="23799"/>
          <a:stretch/>
        </p:blipFill>
        <p:spPr>
          <a:xfrm rot="1114972">
            <a:off x="8115275" y="3904551"/>
            <a:ext cx="1169624" cy="117990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7" name="Shape 247"/>
        <p:cNvGrpSpPr/>
        <p:nvPr/>
      </p:nvGrpSpPr>
      <p:grpSpPr>
        <a:xfrm>
          <a:off x="0" y="0"/>
          <a:ext cx="0" cy="0"/>
          <a:chOff x="0" y="0"/>
          <a:chExt cx="0" cy="0"/>
        </a:xfrm>
      </p:grpSpPr>
      <p:sp>
        <p:nvSpPr>
          <p:cNvPr id="248" name="Google Shape;248;p36"/>
          <p:cNvSpPr txBox="1"/>
          <p:nvPr>
            <p:ph type="title"/>
          </p:nvPr>
        </p:nvSpPr>
        <p:spPr>
          <a:xfrm>
            <a:off x="1458692"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9" name="Google Shape;249;p36"/>
          <p:cNvSpPr txBox="1"/>
          <p:nvPr>
            <p:ph idx="1" type="subTitle"/>
          </p:nvPr>
        </p:nvSpPr>
        <p:spPr>
          <a:xfrm>
            <a:off x="1458681"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6"/>
          <p:cNvSpPr txBox="1"/>
          <p:nvPr>
            <p:ph idx="2" type="title"/>
          </p:nvPr>
        </p:nvSpPr>
        <p:spPr>
          <a:xfrm>
            <a:off x="5075619"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1" name="Google Shape;251;p36"/>
          <p:cNvSpPr txBox="1"/>
          <p:nvPr>
            <p:ph idx="3" type="subTitle"/>
          </p:nvPr>
        </p:nvSpPr>
        <p:spPr>
          <a:xfrm>
            <a:off x="5075605"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6"/>
          <p:cNvSpPr txBox="1"/>
          <p:nvPr>
            <p:ph idx="4" type="title"/>
          </p:nvPr>
        </p:nvSpPr>
        <p:spPr>
          <a:xfrm>
            <a:off x="1458692"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3" name="Google Shape;253;p36"/>
          <p:cNvSpPr txBox="1"/>
          <p:nvPr>
            <p:ph idx="5" type="subTitle"/>
          </p:nvPr>
        </p:nvSpPr>
        <p:spPr>
          <a:xfrm>
            <a:off x="1458681"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ph idx="6" type="title"/>
          </p:nvPr>
        </p:nvSpPr>
        <p:spPr>
          <a:xfrm>
            <a:off x="5075619"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5" name="Google Shape;255;p36"/>
          <p:cNvSpPr txBox="1"/>
          <p:nvPr>
            <p:ph idx="7" type="subTitle"/>
          </p:nvPr>
        </p:nvSpPr>
        <p:spPr>
          <a:xfrm>
            <a:off x="5075605"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3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57" name="Google Shape;257;p36"/>
          <p:cNvPicPr preferRelativeResize="0"/>
          <p:nvPr/>
        </p:nvPicPr>
        <p:blipFill rotWithShape="1">
          <a:blip r:embed="rId2">
            <a:alphaModFix/>
          </a:blip>
          <a:srcRect b="0" l="0" r="72868" t="88865"/>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b="0" l="81002" r="0"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b="38204" l="84998" r="0" t="34090"/>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b="49030" l="48777" r="41359" t="23434"/>
          <a:stretch/>
        </p:blipFill>
        <p:spPr>
          <a:xfrm rot="-1383051">
            <a:off x="8532750" y="1768976"/>
            <a:ext cx="901873" cy="141622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1" name="Shape 261"/>
        <p:cNvGrpSpPr/>
        <p:nvPr/>
      </p:nvGrpSpPr>
      <p:grpSpPr>
        <a:xfrm>
          <a:off x="0" y="0"/>
          <a:ext cx="0" cy="0"/>
          <a:chOff x="0" y="0"/>
          <a:chExt cx="0" cy="0"/>
        </a:xfrm>
      </p:grpSpPr>
      <p:sp>
        <p:nvSpPr>
          <p:cNvPr id="262" name="Google Shape;262;p3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3" name="Google Shape;263;p3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5" name="Google Shape;265;p3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7" name="Google Shape;267;p3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9" name="Google Shape;269;p3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3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1" name="Google Shape;271;p3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3" name="Google Shape;273;p3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5" name="Google Shape;275;p37"/>
          <p:cNvPicPr preferRelativeResize="0"/>
          <p:nvPr/>
        </p:nvPicPr>
        <p:blipFill rotWithShape="1">
          <a:blip r:embed="rId2">
            <a:alphaModFix/>
          </a:blip>
          <a:srcRect b="22732" l="39265" r="9360" t="0"/>
          <a:stretch/>
        </p:blipFill>
        <p:spPr>
          <a:xfrm rot="-3889282">
            <a:off x="5609109" y="-1622888"/>
            <a:ext cx="2447008" cy="2255354"/>
          </a:xfrm>
          <a:prstGeom prst="rect">
            <a:avLst/>
          </a:prstGeom>
          <a:noFill/>
          <a:ln>
            <a:noFill/>
          </a:ln>
        </p:spPr>
      </p:pic>
      <p:pic>
        <p:nvPicPr>
          <p:cNvPr id="276" name="Google Shape;276;p37"/>
          <p:cNvPicPr preferRelativeResize="0"/>
          <p:nvPr/>
        </p:nvPicPr>
        <p:blipFill rotWithShape="1">
          <a:blip r:embed="rId3">
            <a:alphaModFix/>
          </a:blip>
          <a:srcRect b="0" l="73097" r="0" t="66172"/>
          <a:stretch/>
        </p:blipFill>
        <p:spPr>
          <a:xfrm>
            <a:off x="6975303" y="3481150"/>
            <a:ext cx="2274401" cy="1739874"/>
          </a:xfrm>
          <a:prstGeom prst="rect">
            <a:avLst/>
          </a:prstGeom>
          <a:noFill/>
          <a:ln>
            <a:noFill/>
          </a:ln>
        </p:spPr>
      </p:pic>
      <p:pic>
        <p:nvPicPr>
          <p:cNvPr id="277" name="Google Shape;277;p37"/>
          <p:cNvPicPr preferRelativeResize="0"/>
          <p:nvPr/>
        </p:nvPicPr>
        <p:blipFill rotWithShape="1">
          <a:blip r:embed="rId4">
            <a:alphaModFix/>
          </a:blip>
          <a:srcRect b="49030" l="48777" r="41359" t="23434"/>
          <a:stretch/>
        </p:blipFill>
        <p:spPr>
          <a:xfrm flipH="1" rot="-10265225">
            <a:off x="-361068" y="3030178"/>
            <a:ext cx="901873" cy="14162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8" name="Shape 278"/>
        <p:cNvGrpSpPr/>
        <p:nvPr/>
      </p:nvGrpSpPr>
      <p:grpSpPr>
        <a:xfrm>
          <a:off x="0" y="0"/>
          <a:ext cx="0" cy="0"/>
          <a:chOff x="0" y="0"/>
          <a:chExt cx="0" cy="0"/>
        </a:xfrm>
      </p:grpSpPr>
      <p:sp>
        <p:nvSpPr>
          <p:cNvPr id="279" name="Google Shape;279;p3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0" name="Google Shape;280;p38"/>
          <p:cNvSpPr txBox="1"/>
          <p:nvPr>
            <p:ph idx="1" type="subTitle"/>
          </p:nvPr>
        </p:nvSpPr>
        <p:spPr>
          <a:xfrm>
            <a:off x="1284000" y="1368300"/>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hasCustomPrompt="1" idx="2" type="title"/>
          </p:nvPr>
        </p:nvSpPr>
        <p:spPr>
          <a:xfrm>
            <a:off x="1284000" y="1945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2" name="Google Shape;282;p38"/>
          <p:cNvSpPr txBox="1"/>
          <p:nvPr>
            <p:ph idx="3" type="subTitle"/>
          </p:nvPr>
        </p:nvSpPr>
        <p:spPr>
          <a:xfrm>
            <a:off x="1284000" y="2773595"/>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hasCustomPrompt="1" idx="4" type="title"/>
          </p:nvPr>
        </p:nvSpPr>
        <p:spPr>
          <a:xfrm>
            <a:off x="1284000" y="33505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4" name="Google Shape;284;p38"/>
          <p:cNvSpPr txBox="1"/>
          <p:nvPr>
            <p:ph idx="5" type="subTitle"/>
          </p:nvPr>
        </p:nvSpPr>
        <p:spPr>
          <a:xfrm>
            <a:off x="1284000" y="4178902"/>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85" name="Google Shape;285;p38"/>
          <p:cNvPicPr preferRelativeResize="0"/>
          <p:nvPr/>
        </p:nvPicPr>
        <p:blipFill rotWithShape="1">
          <a:blip r:embed="rId2">
            <a:alphaModFix/>
          </a:blip>
          <a:srcRect b="36532" l="59847" r="0" t="0"/>
          <a:stretch/>
        </p:blipFill>
        <p:spPr>
          <a:xfrm flipH="1" rot="-3149774">
            <a:off x="-1295432" y="1261499"/>
            <a:ext cx="2461683" cy="2380551"/>
          </a:xfrm>
          <a:prstGeom prst="rect">
            <a:avLst/>
          </a:prstGeom>
          <a:noFill/>
          <a:ln>
            <a:noFill/>
          </a:ln>
        </p:spPr>
      </p:pic>
      <p:pic>
        <p:nvPicPr>
          <p:cNvPr id="286" name="Google Shape;286;p38"/>
          <p:cNvPicPr preferRelativeResize="0"/>
          <p:nvPr/>
        </p:nvPicPr>
        <p:blipFill rotWithShape="1">
          <a:blip r:embed="rId3">
            <a:alphaModFix/>
          </a:blip>
          <a:srcRect b="48941" l="59877" r="25205" t="29365"/>
          <a:stretch/>
        </p:blipFill>
        <p:spPr>
          <a:xfrm flipH="1" rot="6526818">
            <a:off x="8176577" y="461722"/>
            <a:ext cx="1426646" cy="1166933"/>
          </a:xfrm>
          <a:prstGeom prst="rect">
            <a:avLst/>
          </a:prstGeom>
          <a:noFill/>
          <a:ln>
            <a:noFill/>
          </a:ln>
        </p:spPr>
      </p:pic>
      <p:pic>
        <p:nvPicPr>
          <p:cNvPr id="287" name="Google Shape;287;p38"/>
          <p:cNvPicPr preferRelativeResize="0"/>
          <p:nvPr/>
        </p:nvPicPr>
        <p:blipFill rotWithShape="1">
          <a:blip r:embed="rId4">
            <a:alphaModFix/>
          </a:blip>
          <a:srcRect b="0" l="0" r="72080" t="87425"/>
          <a:stretch/>
        </p:blipFill>
        <p:spPr>
          <a:xfrm flipH="1">
            <a:off x="5719700" y="3957514"/>
            <a:ext cx="3468227" cy="1185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88" name="Shape 288"/>
        <p:cNvGrpSpPr/>
        <p:nvPr/>
      </p:nvGrpSpPr>
      <p:grpSpPr>
        <a:xfrm>
          <a:off x="0" y="0"/>
          <a:ext cx="0" cy="0"/>
          <a:chOff x="0" y="0"/>
          <a:chExt cx="0" cy="0"/>
        </a:xfrm>
      </p:grpSpPr>
      <p:sp>
        <p:nvSpPr>
          <p:cNvPr id="289" name="Google Shape;289;p39"/>
          <p:cNvSpPr txBox="1"/>
          <p:nvPr>
            <p:ph hasCustomPrompt="1" type="title"/>
          </p:nvPr>
        </p:nvSpPr>
        <p:spPr>
          <a:xfrm>
            <a:off x="958288"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0" name="Google Shape;290;p39"/>
          <p:cNvSpPr txBox="1"/>
          <p:nvPr>
            <p:ph idx="1" type="subTitle"/>
          </p:nvPr>
        </p:nvSpPr>
        <p:spPr>
          <a:xfrm>
            <a:off x="958288" y="3243195"/>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39"/>
          <p:cNvSpPr txBox="1"/>
          <p:nvPr>
            <p:ph hasCustomPrompt="1" idx="2" type="title"/>
          </p:nvPr>
        </p:nvSpPr>
        <p:spPr>
          <a:xfrm>
            <a:off x="3508306"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2" name="Google Shape;292;p39"/>
          <p:cNvSpPr txBox="1"/>
          <p:nvPr>
            <p:ph idx="3" type="subTitle"/>
          </p:nvPr>
        </p:nvSpPr>
        <p:spPr>
          <a:xfrm>
            <a:off x="3508306" y="3243200"/>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9"/>
          <p:cNvSpPr txBox="1"/>
          <p:nvPr>
            <p:ph hasCustomPrompt="1" idx="4" type="title"/>
          </p:nvPr>
        </p:nvSpPr>
        <p:spPr>
          <a:xfrm>
            <a:off x="5959713"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4" name="Google Shape;294;p39"/>
          <p:cNvSpPr txBox="1"/>
          <p:nvPr>
            <p:ph idx="5" type="subTitle"/>
          </p:nvPr>
        </p:nvSpPr>
        <p:spPr>
          <a:xfrm>
            <a:off x="5959713" y="3243204"/>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95" name="Google Shape;295;p39"/>
          <p:cNvPicPr preferRelativeResize="0"/>
          <p:nvPr/>
        </p:nvPicPr>
        <p:blipFill rotWithShape="1">
          <a:blip r:embed="rId2">
            <a:alphaModFix/>
          </a:blip>
          <a:srcRect b="36532" l="59847" r="0" t="0"/>
          <a:stretch/>
        </p:blipFill>
        <p:spPr>
          <a:xfrm flipH="1" rot="7650226">
            <a:off x="8054270" y="1501440"/>
            <a:ext cx="2461683" cy="2380551"/>
          </a:xfrm>
          <a:prstGeom prst="rect">
            <a:avLst/>
          </a:prstGeom>
          <a:noFill/>
          <a:ln>
            <a:noFill/>
          </a:ln>
        </p:spPr>
      </p:pic>
      <p:pic>
        <p:nvPicPr>
          <p:cNvPr id="296" name="Google Shape;296;p39"/>
          <p:cNvPicPr preferRelativeResize="0"/>
          <p:nvPr/>
        </p:nvPicPr>
        <p:blipFill rotWithShape="1">
          <a:blip r:embed="rId3">
            <a:alphaModFix/>
          </a:blip>
          <a:srcRect b="48941" l="59877" r="25205" t="29365"/>
          <a:stretch/>
        </p:blipFill>
        <p:spPr>
          <a:xfrm flipH="1" rot="-4273182">
            <a:off x="-382702" y="3514836"/>
            <a:ext cx="1426646" cy="1166933"/>
          </a:xfrm>
          <a:prstGeom prst="rect">
            <a:avLst/>
          </a:prstGeom>
          <a:noFill/>
          <a:ln>
            <a:noFill/>
          </a:ln>
        </p:spPr>
      </p:pic>
      <p:pic>
        <p:nvPicPr>
          <p:cNvPr id="297" name="Google Shape;297;p39"/>
          <p:cNvPicPr preferRelativeResize="0"/>
          <p:nvPr/>
        </p:nvPicPr>
        <p:blipFill rotWithShape="1">
          <a:blip r:embed="rId4">
            <a:alphaModFix/>
          </a:blip>
          <a:srcRect b="0" l="0" r="72080" t="87425"/>
          <a:stretch/>
        </p:blipFill>
        <p:spPr>
          <a:xfrm flipH="1" rot="10800000">
            <a:off x="32595" y="1"/>
            <a:ext cx="3468227" cy="1185975"/>
          </a:xfrm>
          <a:prstGeom prst="rect">
            <a:avLst/>
          </a:prstGeom>
          <a:noFill/>
          <a:ln>
            <a:noFill/>
          </a:ln>
        </p:spPr>
      </p:pic>
      <p:sp>
        <p:nvSpPr>
          <p:cNvPr id="298" name="Google Shape;298;p39"/>
          <p:cNvSpPr txBox="1"/>
          <p:nvPr>
            <p:ph idx="6" type="title"/>
          </p:nvPr>
        </p:nvSpPr>
        <p:spPr>
          <a:xfrm>
            <a:off x="958288"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99" name="Google Shape;299;p39"/>
          <p:cNvSpPr txBox="1"/>
          <p:nvPr>
            <p:ph idx="7" type="title"/>
          </p:nvPr>
        </p:nvSpPr>
        <p:spPr>
          <a:xfrm>
            <a:off x="3508306"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0" name="Google Shape;300;p39"/>
          <p:cNvSpPr txBox="1"/>
          <p:nvPr>
            <p:ph idx="8" type="title"/>
          </p:nvPr>
        </p:nvSpPr>
        <p:spPr>
          <a:xfrm>
            <a:off x="5959713"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1" name="Shape 301"/>
        <p:cNvGrpSpPr/>
        <p:nvPr/>
      </p:nvGrpSpPr>
      <p:grpSpPr>
        <a:xfrm>
          <a:off x="0" y="0"/>
          <a:ext cx="0" cy="0"/>
          <a:chOff x="0" y="0"/>
          <a:chExt cx="0" cy="0"/>
        </a:xfrm>
      </p:grpSpPr>
      <p:sp>
        <p:nvSpPr>
          <p:cNvPr id="302" name="Google Shape;302;p40"/>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Orbitron Black"/>
              <a:buNone/>
              <a:defRPr sz="6000">
                <a:latin typeface="Orbitron Black"/>
                <a:ea typeface="Orbitron Black"/>
                <a:cs typeface="Orbitron Black"/>
                <a:sym typeface="Orbitron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40"/>
          <p:cNvSpPr txBox="1"/>
          <p:nvPr>
            <p:ph idx="1" type="subTitle"/>
          </p:nvPr>
        </p:nvSpPr>
        <p:spPr>
          <a:xfrm>
            <a:off x="2425050" y="1532800"/>
            <a:ext cx="4293900" cy="124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40"/>
          <p:cNvSpPr txBox="1"/>
          <p:nvPr/>
        </p:nvSpPr>
        <p:spPr>
          <a:xfrm>
            <a:off x="2883325" y="3518925"/>
            <a:ext cx="3377400" cy="7389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accent6"/>
                </a:solidFill>
                <a:latin typeface="Chakra Petch"/>
                <a:ea typeface="Chakra Petch"/>
                <a:cs typeface="Chakra Petch"/>
                <a:sym typeface="Chakra Petch"/>
              </a:rPr>
              <a:t>CREDITS: This presentation template was created by </a:t>
            </a:r>
            <a:r>
              <a:rPr lang="en" sz="1200">
                <a:solidFill>
                  <a:schemeClr val="accent5"/>
                </a:solidFill>
                <a:uFill>
                  <a:noFill/>
                </a:uFill>
                <a:latin typeface="Chakra Petch"/>
                <a:ea typeface="Chakra Petch"/>
                <a:cs typeface="Chakra Petch"/>
                <a:sym typeface="Chakra Petch"/>
                <a:hlinkClick r:id="rId2">
                  <a:extLst>
                    <a:ext uri="{A12FA001-AC4F-418D-AE19-62706E023703}">
                      <ahyp:hlinkClr val="tx"/>
                    </a:ext>
                  </a:extLst>
                </a:hlinkClick>
              </a:rPr>
              <a:t>Slidesgo</a:t>
            </a:r>
            <a:r>
              <a:rPr lang="en" sz="1200">
                <a:solidFill>
                  <a:schemeClr val="accent6"/>
                </a:solidFill>
                <a:latin typeface="Chakra Petch"/>
                <a:ea typeface="Chakra Petch"/>
                <a:cs typeface="Chakra Petch"/>
                <a:sym typeface="Chakra Petch"/>
              </a:rPr>
              <a:t>, including icons by </a:t>
            </a:r>
            <a:r>
              <a:rPr lang="en" sz="1200">
                <a:solidFill>
                  <a:schemeClr val="accent5"/>
                </a:solidFill>
                <a:uFill>
                  <a:noFill/>
                </a:uFill>
                <a:latin typeface="Chakra Petch"/>
                <a:ea typeface="Chakra Petch"/>
                <a:cs typeface="Chakra Petch"/>
                <a:sym typeface="Chakra Petch"/>
                <a:hlinkClick r:id="rId3">
                  <a:extLst>
                    <a:ext uri="{A12FA001-AC4F-418D-AE19-62706E023703}">
                      <ahyp:hlinkClr val="tx"/>
                    </a:ext>
                  </a:extLst>
                </a:hlinkClick>
              </a:rPr>
              <a:t>Flaticon</a:t>
            </a:r>
            <a:r>
              <a:rPr lang="en" sz="1200">
                <a:solidFill>
                  <a:schemeClr val="accent6"/>
                </a:solidFill>
                <a:latin typeface="Chakra Petch"/>
                <a:ea typeface="Chakra Petch"/>
                <a:cs typeface="Chakra Petch"/>
                <a:sym typeface="Chakra Petch"/>
              </a:rPr>
              <a:t> and infographics &amp; images by </a:t>
            </a:r>
            <a:r>
              <a:rPr lang="en" sz="1200">
                <a:solidFill>
                  <a:schemeClr val="accent5"/>
                </a:solidFill>
                <a:uFill>
                  <a:noFill/>
                </a:uFill>
                <a:latin typeface="Chakra Petch"/>
                <a:ea typeface="Chakra Petch"/>
                <a:cs typeface="Chakra Petch"/>
                <a:sym typeface="Chakra Petch"/>
                <a:hlinkClick r:id="rId4">
                  <a:extLst>
                    <a:ext uri="{A12FA001-AC4F-418D-AE19-62706E023703}">
                      <ahyp:hlinkClr val="tx"/>
                    </a:ext>
                  </a:extLst>
                </a:hlinkClick>
              </a:rPr>
              <a:t>Freepik</a:t>
            </a:r>
            <a:endParaRPr sz="1200">
              <a:solidFill>
                <a:schemeClr val="accent5"/>
              </a:solidFill>
              <a:latin typeface="Chakra Petch"/>
              <a:ea typeface="Chakra Petch"/>
              <a:cs typeface="Chakra Petch"/>
              <a:sym typeface="Chakra Petch"/>
            </a:endParaRPr>
          </a:p>
        </p:txBody>
      </p:sp>
      <p:pic>
        <p:nvPicPr>
          <p:cNvPr id="305" name="Google Shape;305;p40"/>
          <p:cNvPicPr preferRelativeResize="0"/>
          <p:nvPr/>
        </p:nvPicPr>
        <p:blipFill rotWithShape="1">
          <a:blip r:embed="rId5">
            <a:alphaModFix/>
          </a:blip>
          <a:srcRect b="22815" l="39240" r="8529" t="0"/>
          <a:stretch/>
        </p:blipFill>
        <p:spPr>
          <a:xfrm rot="-5400009">
            <a:off x="-1517652" y="527504"/>
            <a:ext cx="3794427" cy="3436165"/>
          </a:xfrm>
          <a:prstGeom prst="rect">
            <a:avLst/>
          </a:prstGeom>
          <a:noFill/>
          <a:ln>
            <a:noFill/>
          </a:ln>
        </p:spPr>
      </p:pic>
      <p:pic>
        <p:nvPicPr>
          <p:cNvPr id="306" name="Google Shape;306;p40"/>
          <p:cNvPicPr preferRelativeResize="0"/>
          <p:nvPr/>
        </p:nvPicPr>
        <p:blipFill rotWithShape="1">
          <a:blip r:embed="rId6">
            <a:alphaModFix/>
          </a:blip>
          <a:srcRect b="37788" l="81010" r="0" t="35104"/>
          <a:stretch/>
        </p:blipFill>
        <p:spPr>
          <a:xfrm>
            <a:off x="7211851" y="2779297"/>
            <a:ext cx="1965851" cy="2936801"/>
          </a:xfrm>
          <a:prstGeom prst="rect">
            <a:avLst/>
          </a:prstGeom>
          <a:noFill/>
          <a:ln>
            <a:noFill/>
          </a:ln>
        </p:spPr>
      </p:pic>
      <p:pic>
        <p:nvPicPr>
          <p:cNvPr id="307" name="Google Shape;307;p40"/>
          <p:cNvPicPr preferRelativeResize="0"/>
          <p:nvPr/>
        </p:nvPicPr>
        <p:blipFill rotWithShape="1">
          <a:blip r:embed="rId7">
            <a:alphaModFix/>
          </a:blip>
          <a:srcRect b="0" l="78181" r="0" t="71685"/>
          <a:stretch/>
        </p:blipFill>
        <p:spPr>
          <a:xfrm flipH="1" rot="10800000">
            <a:off x="7441250" y="-85051"/>
            <a:ext cx="1789051" cy="1460151"/>
          </a:xfrm>
          <a:prstGeom prst="rect">
            <a:avLst/>
          </a:prstGeom>
          <a:noFill/>
          <a:ln>
            <a:noFill/>
          </a:ln>
        </p:spPr>
      </p:pic>
      <p:pic>
        <p:nvPicPr>
          <p:cNvPr id="308" name="Google Shape;308;p40"/>
          <p:cNvPicPr preferRelativeResize="0"/>
          <p:nvPr/>
        </p:nvPicPr>
        <p:blipFill rotWithShape="1">
          <a:blip r:embed="rId8">
            <a:alphaModFix/>
          </a:blip>
          <a:srcRect b="53360" l="48559" r="39815" t="23228"/>
          <a:stretch/>
        </p:blipFill>
        <p:spPr>
          <a:xfrm rot="5400000">
            <a:off x="801800" y="4000424"/>
            <a:ext cx="1305999" cy="1479401"/>
          </a:xfrm>
          <a:prstGeom prst="rect">
            <a:avLst/>
          </a:prstGeom>
          <a:noFill/>
          <a:ln>
            <a:noFill/>
          </a:ln>
        </p:spPr>
      </p:pic>
      <p:pic>
        <p:nvPicPr>
          <p:cNvPr id="309" name="Google Shape;309;p40"/>
          <p:cNvPicPr preferRelativeResize="0"/>
          <p:nvPr/>
        </p:nvPicPr>
        <p:blipFill rotWithShape="1">
          <a:blip r:embed="rId8">
            <a:alphaModFix/>
          </a:blip>
          <a:srcRect b="46732" l="60584" r="26645" t="29856"/>
          <a:stretch/>
        </p:blipFill>
        <p:spPr>
          <a:xfrm>
            <a:off x="4819525" y="-814250"/>
            <a:ext cx="1179551" cy="1216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subTitle"/>
          </p:nvPr>
        </p:nvSpPr>
        <p:spPr>
          <a:xfrm>
            <a:off x="1205419" y="2999494"/>
            <a:ext cx="30783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3" name="Google Shape;33;p5"/>
          <p:cNvSpPr txBox="1"/>
          <p:nvPr>
            <p:ph idx="2" type="subTitle"/>
          </p:nvPr>
        </p:nvSpPr>
        <p:spPr>
          <a:xfrm>
            <a:off x="4860294" y="2999494"/>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4" name="Google Shape;34;p5"/>
          <p:cNvSpPr txBox="1"/>
          <p:nvPr>
            <p:ph idx="3" type="subTitle"/>
          </p:nvPr>
        </p:nvSpPr>
        <p:spPr>
          <a:xfrm>
            <a:off x="1205419"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4860294"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7" name="Google Shape;37;p5"/>
          <p:cNvPicPr preferRelativeResize="0"/>
          <p:nvPr/>
        </p:nvPicPr>
        <p:blipFill rotWithShape="1">
          <a:blip r:embed="rId2">
            <a:alphaModFix/>
          </a:blip>
          <a:srcRect b="0" l="77226" r="0" t="71541"/>
          <a:stretch/>
        </p:blipFill>
        <p:spPr>
          <a:xfrm flipH="1">
            <a:off x="-103475" y="4023725"/>
            <a:ext cx="1544550" cy="1213850"/>
          </a:xfrm>
          <a:prstGeom prst="rect">
            <a:avLst/>
          </a:prstGeom>
          <a:noFill/>
          <a:ln>
            <a:noFill/>
          </a:ln>
        </p:spPr>
      </p:pic>
      <p:pic>
        <p:nvPicPr>
          <p:cNvPr id="38" name="Google Shape;38;p5"/>
          <p:cNvPicPr preferRelativeResize="0"/>
          <p:nvPr/>
        </p:nvPicPr>
        <p:blipFill rotWithShape="1">
          <a:blip r:embed="rId3">
            <a:alphaModFix/>
          </a:blip>
          <a:srcRect b="0" l="0" r="71304" t="86589"/>
          <a:stretch/>
        </p:blipFill>
        <p:spPr>
          <a:xfrm rot="10800000">
            <a:off x="6295174" y="-33624"/>
            <a:ext cx="2876001" cy="1020574"/>
          </a:xfrm>
          <a:prstGeom prst="rect">
            <a:avLst/>
          </a:prstGeom>
          <a:noFill/>
          <a:ln>
            <a:noFill/>
          </a:ln>
        </p:spPr>
      </p:pic>
      <p:pic>
        <p:nvPicPr>
          <p:cNvPr id="39" name="Google Shape;39;p5"/>
          <p:cNvPicPr preferRelativeResize="0"/>
          <p:nvPr/>
        </p:nvPicPr>
        <p:blipFill rotWithShape="1">
          <a:blip r:embed="rId4">
            <a:alphaModFix/>
          </a:blip>
          <a:srcRect b="23348" l="37752" r="8848" t="0"/>
          <a:stretch/>
        </p:blipFill>
        <p:spPr>
          <a:xfrm>
            <a:off x="-2918425" y="-2773350"/>
            <a:ext cx="4309596" cy="3791076"/>
          </a:xfrm>
          <a:prstGeom prst="rect">
            <a:avLst/>
          </a:prstGeom>
          <a:noFill/>
          <a:ln>
            <a:noFill/>
          </a:ln>
        </p:spPr>
      </p:pic>
      <p:pic>
        <p:nvPicPr>
          <p:cNvPr id="40" name="Google Shape;40;p5"/>
          <p:cNvPicPr preferRelativeResize="0"/>
          <p:nvPr/>
        </p:nvPicPr>
        <p:blipFill rotWithShape="1">
          <a:blip r:embed="rId5">
            <a:alphaModFix/>
          </a:blip>
          <a:srcRect b="47691" l="47803" r="40796" t="25148"/>
          <a:stretch/>
        </p:blipFill>
        <p:spPr>
          <a:xfrm>
            <a:off x="8428908" y="1465224"/>
            <a:ext cx="1317315" cy="1765374"/>
          </a:xfrm>
          <a:prstGeom prst="rect">
            <a:avLst/>
          </a:prstGeom>
          <a:noFill/>
          <a:ln>
            <a:noFill/>
          </a:ln>
        </p:spPr>
      </p:pic>
      <p:pic>
        <p:nvPicPr>
          <p:cNvPr id="41" name="Google Shape;41;p5"/>
          <p:cNvPicPr preferRelativeResize="0"/>
          <p:nvPr/>
        </p:nvPicPr>
        <p:blipFill rotWithShape="1">
          <a:blip r:embed="rId6">
            <a:alphaModFix/>
          </a:blip>
          <a:srcRect b="0" l="36584" r="0" t="0"/>
          <a:stretch/>
        </p:blipFill>
        <p:spPr>
          <a:xfrm flipH="1">
            <a:off x="6616575" y="4239975"/>
            <a:ext cx="3624637" cy="350257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0"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b="0" l="0" r="75182" t="67858"/>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b="48208" l="59914" r="25851" t="31597"/>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b="0" l="71661" r="0" t="62125"/>
          <a:stretch/>
        </p:blipFill>
        <p:spPr>
          <a:xfrm rot="10800000">
            <a:off x="-44800" y="1"/>
            <a:ext cx="1999150" cy="1625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5"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b="38179" l="85450" r="0" t="37677"/>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b="0" l="0" r="70194" t="84158"/>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b="22420" l="39119" r="7203" t="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4" name="Google Shape;44;p6"/>
          <p:cNvPicPr preferRelativeResize="0"/>
          <p:nvPr/>
        </p:nvPicPr>
        <p:blipFill rotWithShape="1">
          <a:blip r:embed="rId2">
            <a:alphaModFix/>
          </a:blip>
          <a:srcRect b="0" l="69444" r="0" t="57827"/>
          <a:stretch/>
        </p:blipFill>
        <p:spPr>
          <a:xfrm rot="10800000">
            <a:off x="-75275" y="-122301"/>
            <a:ext cx="2793999" cy="1775650"/>
          </a:xfrm>
          <a:prstGeom prst="rect">
            <a:avLst/>
          </a:prstGeom>
          <a:noFill/>
          <a:ln>
            <a:noFill/>
          </a:ln>
        </p:spPr>
      </p:pic>
      <p:pic>
        <p:nvPicPr>
          <p:cNvPr id="45" name="Google Shape;45;p6"/>
          <p:cNvPicPr preferRelativeResize="0"/>
          <p:nvPr/>
        </p:nvPicPr>
        <p:blipFill rotWithShape="1">
          <a:blip r:embed="rId3">
            <a:alphaModFix/>
          </a:blip>
          <a:srcRect b="0" l="78814" r="0" t="72610"/>
          <a:stretch/>
        </p:blipFill>
        <p:spPr>
          <a:xfrm>
            <a:off x="8033899" y="4213674"/>
            <a:ext cx="1542825" cy="1254374"/>
          </a:xfrm>
          <a:prstGeom prst="rect">
            <a:avLst/>
          </a:prstGeom>
          <a:noFill/>
          <a:ln>
            <a:noFill/>
          </a:ln>
        </p:spPr>
      </p:pic>
      <p:pic>
        <p:nvPicPr>
          <p:cNvPr id="46" name="Google Shape;46;p6"/>
          <p:cNvPicPr preferRelativeResize="0"/>
          <p:nvPr/>
        </p:nvPicPr>
        <p:blipFill rotWithShape="1">
          <a:blip r:embed="rId4">
            <a:alphaModFix/>
          </a:blip>
          <a:srcRect b="47691" l="47803" r="40796" t="25148"/>
          <a:stretch/>
        </p:blipFill>
        <p:spPr>
          <a:xfrm>
            <a:off x="-138178" y="4017600"/>
            <a:ext cx="1042452" cy="1396999"/>
          </a:xfrm>
          <a:prstGeom prst="rect">
            <a:avLst/>
          </a:prstGeom>
          <a:noFill/>
          <a:ln>
            <a:noFill/>
          </a:ln>
        </p:spPr>
      </p:pic>
      <p:pic>
        <p:nvPicPr>
          <p:cNvPr id="47" name="Google Shape;47;p6"/>
          <p:cNvPicPr preferRelativeResize="0"/>
          <p:nvPr/>
        </p:nvPicPr>
        <p:blipFill rotWithShape="1">
          <a:blip r:embed="rId4">
            <a:alphaModFix/>
          </a:blip>
          <a:srcRect b="45129" l="59952" r="26536" t="26563"/>
          <a:stretch/>
        </p:blipFill>
        <p:spPr>
          <a:xfrm>
            <a:off x="8381975" y="-239875"/>
            <a:ext cx="936049" cy="1103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7"/>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595959"/>
              </a:buClr>
              <a:buSzPts val="1400"/>
              <a:buChar char="●"/>
              <a:defRPr sz="1600"/>
            </a:lvl1pPr>
            <a:lvl2pPr indent="-317500" lvl="1" marL="914400" rtl="0">
              <a:lnSpc>
                <a:spcPct val="115000"/>
              </a:lnSpc>
              <a:spcBef>
                <a:spcPts val="0"/>
              </a:spcBef>
              <a:spcAft>
                <a:spcPts val="0"/>
              </a:spcAft>
              <a:buClr>
                <a:srgbClr val="595959"/>
              </a:buClr>
              <a:buSzPts val="1400"/>
              <a:buFont typeface="Anaheim"/>
              <a:buChar char="○"/>
              <a:defRPr/>
            </a:lvl2pPr>
            <a:lvl3pPr indent="-317500" lvl="2" marL="1371600" rtl="0">
              <a:lnSpc>
                <a:spcPct val="115000"/>
              </a:lnSpc>
              <a:spcBef>
                <a:spcPts val="0"/>
              </a:spcBef>
              <a:spcAft>
                <a:spcPts val="0"/>
              </a:spcAft>
              <a:buClr>
                <a:srgbClr val="595959"/>
              </a:buClr>
              <a:buSzPts val="1400"/>
              <a:buFont typeface="Anaheim"/>
              <a:buChar char="■"/>
              <a:defRPr/>
            </a:lvl3pPr>
            <a:lvl4pPr indent="-317500" lvl="3" marL="1828800" rtl="0">
              <a:lnSpc>
                <a:spcPct val="115000"/>
              </a:lnSpc>
              <a:spcBef>
                <a:spcPts val="0"/>
              </a:spcBef>
              <a:spcAft>
                <a:spcPts val="0"/>
              </a:spcAft>
              <a:buClr>
                <a:srgbClr val="595959"/>
              </a:buClr>
              <a:buSzPts val="1400"/>
              <a:buFont typeface="Anaheim"/>
              <a:buChar char="●"/>
              <a:defRPr/>
            </a:lvl4pPr>
            <a:lvl5pPr indent="-317500" lvl="4" marL="2286000" rtl="0">
              <a:lnSpc>
                <a:spcPct val="115000"/>
              </a:lnSpc>
              <a:spcBef>
                <a:spcPts val="0"/>
              </a:spcBef>
              <a:spcAft>
                <a:spcPts val="0"/>
              </a:spcAft>
              <a:buClr>
                <a:srgbClr val="595959"/>
              </a:buClr>
              <a:buSzPts val="1400"/>
              <a:buFont typeface="Anaheim"/>
              <a:buChar char="○"/>
              <a:defRPr/>
            </a:lvl5pPr>
            <a:lvl6pPr indent="-317500" lvl="5" marL="2743200" rtl="0">
              <a:lnSpc>
                <a:spcPct val="115000"/>
              </a:lnSpc>
              <a:spcBef>
                <a:spcPts val="0"/>
              </a:spcBef>
              <a:spcAft>
                <a:spcPts val="0"/>
              </a:spcAft>
              <a:buClr>
                <a:srgbClr val="595959"/>
              </a:buClr>
              <a:buSzPts val="1400"/>
              <a:buFont typeface="Anaheim"/>
              <a:buChar char="■"/>
              <a:defRPr/>
            </a:lvl6pPr>
            <a:lvl7pPr indent="-317500" lvl="6" marL="3200400" rtl="0">
              <a:lnSpc>
                <a:spcPct val="115000"/>
              </a:lnSpc>
              <a:spcBef>
                <a:spcPts val="0"/>
              </a:spcBef>
              <a:spcAft>
                <a:spcPts val="0"/>
              </a:spcAft>
              <a:buClr>
                <a:srgbClr val="595959"/>
              </a:buClr>
              <a:buSzPts val="1400"/>
              <a:buFont typeface="Anaheim"/>
              <a:buChar char="●"/>
              <a:defRPr/>
            </a:lvl7pPr>
            <a:lvl8pPr indent="-317500" lvl="7" marL="3657600" rtl="0">
              <a:lnSpc>
                <a:spcPct val="115000"/>
              </a:lnSpc>
              <a:spcBef>
                <a:spcPts val="0"/>
              </a:spcBef>
              <a:spcAft>
                <a:spcPts val="0"/>
              </a:spcAft>
              <a:buClr>
                <a:srgbClr val="595959"/>
              </a:buClr>
              <a:buSzPts val="1400"/>
              <a:buFont typeface="Anaheim"/>
              <a:buChar char="○"/>
              <a:defRPr/>
            </a:lvl8pPr>
            <a:lvl9pPr indent="-317500" lvl="8" marL="4114800" rtl="0">
              <a:lnSpc>
                <a:spcPct val="115000"/>
              </a:lnSpc>
              <a:spcBef>
                <a:spcPts val="0"/>
              </a:spcBef>
              <a:spcAft>
                <a:spcPts val="0"/>
              </a:spcAft>
              <a:buClr>
                <a:srgbClr val="595959"/>
              </a:buClr>
              <a:buSzPts val="1400"/>
              <a:buFont typeface="Anaheim"/>
              <a:buChar char="■"/>
              <a:defRPr/>
            </a:lvl9pPr>
          </a:lstStyle>
          <a:p/>
        </p:txBody>
      </p:sp>
      <p:pic>
        <p:nvPicPr>
          <p:cNvPr id="51" name="Google Shape;51;p7"/>
          <p:cNvPicPr preferRelativeResize="0"/>
          <p:nvPr/>
        </p:nvPicPr>
        <p:blipFill rotWithShape="1">
          <a:blip r:embed="rId2">
            <a:alphaModFix/>
          </a:blip>
          <a:srcRect b="0" l="0" r="13606" t="25975"/>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b="21783" l="36216" r="8193" t="0"/>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b="0" l="0" r="70414" t="81390"/>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b="51349" l="49705" r="39918" t="23410"/>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b="0" l="79561" r="0" t="72793"/>
          <a:stretch/>
        </p:blipFill>
        <p:spPr>
          <a:xfrm flipH="1" rot="10800000">
            <a:off x="7858925" y="-81201"/>
            <a:ext cx="1405752" cy="1176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715100" y="1307100"/>
            <a:ext cx="7713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8" name="Google Shape;58;p8"/>
          <p:cNvPicPr preferRelativeResize="0"/>
          <p:nvPr/>
        </p:nvPicPr>
        <p:blipFill rotWithShape="1">
          <a:blip r:embed="rId2">
            <a:alphaModFix/>
          </a:blip>
          <a:srcRect b="0" l="0" r="75840" t="70964"/>
          <a:stretch/>
        </p:blipFill>
        <p:spPr>
          <a:xfrm rot="10799976">
            <a:off x="7111501" y="3109409"/>
            <a:ext cx="2979200" cy="2064704"/>
          </a:xfrm>
          <a:prstGeom prst="rect">
            <a:avLst/>
          </a:prstGeom>
          <a:noFill/>
          <a:ln>
            <a:noFill/>
          </a:ln>
        </p:spPr>
      </p:pic>
      <p:pic>
        <p:nvPicPr>
          <p:cNvPr id="59" name="Google Shape;59;p8"/>
          <p:cNvPicPr preferRelativeResize="0"/>
          <p:nvPr/>
        </p:nvPicPr>
        <p:blipFill rotWithShape="1">
          <a:blip r:embed="rId3">
            <a:alphaModFix/>
          </a:blip>
          <a:srcRect b="38111" l="85672" r="0" t="38020"/>
          <a:stretch/>
        </p:blipFill>
        <p:spPr>
          <a:xfrm rot="-5400000">
            <a:off x="1052486" y="-370162"/>
            <a:ext cx="907676" cy="1582449"/>
          </a:xfrm>
          <a:prstGeom prst="rect">
            <a:avLst/>
          </a:prstGeom>
          <a:noFill/>
          <a:ln>
            <a:noFill/>
          </a:ln>
        </p:spPr>
      </p:pic>
      <p:pic>
        <p:nvPicPr>
          <p:cNvPr id="60" name="Google Shape;60;p8"/>
          <p:cNvPicPr preferRelativeResize="0"/>
          <p:nvPr/>
        </p:nvPicPr>
        <p:blipFill rotWithShape="1">
          <a:blip r:embed="rId4">
            <a:alphaModFix/>
          </a:blip>
          <a:srcRect b="0" l="0" r="72289" t="86876"/>
          <a:stretch/>
        </p:blipFill>
        <p:spPr>
          <a:xfrm rot="10800000">
            <a:off x="5865525" y="-32775"/>
            <a:ext cx="3306701" cy="1188976"/>
          </a:xfrm>
          <a:prstGeom prst="rect">
            <a:avLst/>
          </a:prstGeom>
          <a:noFill/>
          <a:ln>
            <a:noFill/>
          </a:ln>
        </p:spPr>
      </p:pic>
      <p:pic>
        <p:nvPicPr>
          <p:cNvPr id="61" name="Google Shape;61;p8"/>
          <p:cNvPicPr preferRelativeResize="0"/>
          <p:nvPr/>
        </p:nvPicPr>
        <p:blipFill rotWithShape="1">
          <a:blip r:embed="rId5">
            <a:alphaModFix/>
          </a:blip>
          <a:srcRect b="0" l="74647" r="0" t="66575"/>
          <a:stretch/>
        </p:blipFill>
        <p:spPr>
          <a:xfrm flipH="1">
            <a:off x="-1" y="3381975"/>
            <a:ext cx="2234276" cy="1792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3316075" y="1417088"/>
            <a:ext cx="5112900" cy="12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4060050" y="2628725"/>
            <a:ext cx="4368900" cy="109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5" name="Google Shape;65;p9"/>
          <p:cNvPicPr preferRelativeResize="0"/>
          <p:nvPr/>
        </p:nvPicPr>
        <p:blipFill rotWithShape="1">
          <a:blip r:embed="rId2">
            <a:alphaModFix/>
          </a:blip>
          <a:srcRect b="0" l="0" r="41162" t="0"/>
          <a:stretch/>
        </p:blipFill>
        <p:spPr>
          <a:xfrm>
            <a:off x="-381175" y="1561850"/>
            <a:ext cx="3805450" cy="3638100"/>
          </a:xfrm>
          <a:prstGeom prst="rect">
            <a:avLst/>
          </a:prstGeom>
          <a:noFill/>
          <a:ln>
            <a:noFill/>
          </a:ln>
        </p:spPr>
      </p:pic>
      <p:pic>
        <p:nvPicPr>
          <p:cNvPr id="66" name="Google Shape;66;p9"/>
          <p:cNvPicPr preferRelativeResize="0"/>
          <p:nvPr/>
        </p:nvPicPr>
        <p:blipFill rotWithShape="1">
          <a:blip r:embed="rId3">
            <a:alphaModFix/>
          </a:blip>
          <a:srcRect b="36834" l="85409" r="0" t="36211"/>
          <a:stretch/>
        </p:blipFill>
        <p:spPr>
          <a:xfrm rot="-5400000">
            <a:off x="2186800" y="-858149"/>
            <a:ext cx="1077999" cy="2083999"/>
          </a:xfrm>
          <a:prstGeom prst="rect">
            <a:avLst/>
          </a:prstGeom>
          <a:noFill/>
          <a:ln>
            <a:noFill/>
          </a:ln>
        </p:spPr>
      </p:pic>
      <p:pic>
        <p:nvPicPr>
          <p:cNvPr id="67" name="Google Shape;67;p9"/>
          <p:cNvPicPr preferRelativeResize="0"/>
          <p:nvPr/>
        </p:nvPicPr>
        <p:blipFill rotWithShape="1">
          <a:blip r:embed="rId4">
            <a:alphaModFix/>
          </a:blip>
          <a:srcRect b="0" l="0" r="76156" t="70598"/>
          <a:stretch/>
        </p:blipFill>
        <p:spPr>
          <a:xfrm rot="858186">
            <a:off x="-90681" y="4148723"/>
            <a:ext cx="2845112" cy="2023102"/>
          </a:xfrm>
          <a:prstGeom prst="rect">
            <a:avLst/>
          </a:prstGeom>
          <a:noFill/>
          <a:ln>
            <a:noFill/>
          </a:ln>
        </p:spPr>
      </p:pic>
      <p:pic>
        <p:nvPicPr>
          <p:cNvPr id="68" name="Google Shape;68;p9"/>
          <p:cNvPicPr preferRelativeResize="0"/>
          <p:nvPr/>
        </p:nvPicPr>
        <p:blipFill rotWithShape="1">
          <a:blip r:embed="rId5">
            <a:alphaModFix/>
          </a:blip>
          <a:srcRect b="0" l="0" r="68748" t="86831"/>
          <a:stretch/>
        </p:blipFill>
        <p:spPr>
          <a:xfrm rot="10800000">
            <a:off x="5841998" y="1"/>
            <a:ext cx="3293302" cy="1053625"/>
          </a:xfrm>
          <a:prstGeom prst="rect">
            <a:avLst/>
          </a:prstGeom>
          <a:noFill/>
          <a:ln>
            <a:noFill/>
          </a:ln>
        </p:spPr>
      </p:pic>
      <p:pic>
        <p:nvPicPr>
          <p:cNvPr id="69" name="Google Shape;69;p9"/>
          <p:cNvPicPr preferRelativeResize="0"/>
          <p:nvPr/>
        </p:nvPicPr>
        <p:blipFill rotWithShape="1">
          <a:blip r:embed="rId6">
            <a:alphaModFix/>
          </a:blip>
          <a:srcRect b="53544" l="49176" r="42798" t="22495"/>
          <a:stretch/>
        </p:blipFill>
        <p:spPr>
          <a:xfrm rot="-5400000">
            <a:off x="6478640" y="4076766"/>
            <a:ext cx="707523" cy="1188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2800">
                <a:latin typeface="Orbitron Black"/>
                <a:ea typeface="Orbitron Black"/>
                <a:cs typeface="Orbitron Black"/>
                <a:sym typeface="Orbitron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indent="-317500" lvl="1" marL="914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indent="-317500" lvl="2" marL="1371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indent="-317500" lvl="3" marL="18288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indent="-317500" lvl="4" marL="22860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indent="-317500" lvl="5" marL="27432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indent="-317500" lvl="6" marL="3200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indent="-317500" lvl="7" marL="3657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indent="-317500" lvl="8" marL="41148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panaverse.co" TargetMode="External"/><Relationship Id="rId4" Type="http://schemas.openxmlformats.org/officeDocument/2006/relationships/image" Target="../media/image101.png"/><Relationship Id="rId5" Type="http://schemas.openxmlformats.org/officeDocument/2006/relationships/hyperlink" Target="https://www.linkedin.com/in/ziaukhan/" TargetMode="External"/><Relationship Id="rId6" Type="http://schemas.openxmlformats.org/officeDocument/2006/relationships/image" Target="../media/image1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1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1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8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8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18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18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1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19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19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20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19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19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image" Target="../media/image19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20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www.facebook.com/panaverse.dao" TargetMode="External"/><Relationship Id="rId4" Type="http://schemas.openxmlformats.org/officeDocument/2006/relationships/hyperlink" Target="https://www.facebook.com/groups/panaverse" TargetMode="External"/><Relationship Id="rId5" Type="http://schemas.openxmlformats.org/officeDocument/2006/relationships/hyperlink" Target="https://discord.gg/GggDkBwJDr"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image" Target="../media/image20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20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image" Target="../media/image20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 Id="rId3" Type="http://schemas.openxmlformats.org/officeDocument/2006/relationships/image" Target="../media/image20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19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 Id="rId3" Type="http://schemas.openxmlformats.org/officeDocument/2006/relationships/image" Target="../media/image20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hyperlink" Target="https://www.youtube.com/watch?v=_160oMzblY8" TargetMode="External"/><Relationship Id="rId4" Type="http://schemas.openxmlformats.org/officeDocument/2006/relationships/hyperlink" Target="https://andersbrownworth.com/blockchain/hash" TargetMode="External"/><Relationship Id="rId5" Type="http://schemas.openxmlformats.org/officeDocument/2006/relationships/hyperlink" Target="https://andersbrownworth.com/blockchain/block" TargetMode="External"/><Relationship Id="rId6" Type="http://schemas.openxmlformats.org/officeDocument/2006/relationships/hyperlink" Target="https://andersbrownworth.com/blockchain/blockchain" TargetMode="External"/><Relationship Id="rId7" Type="http://schemas.openxmlformats.org/officeDocument/2006/relationships/hyperlink" Target="https://andersbrownworth.com/blockchain/distributed"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hyperlink" Target="https://www.youtube.com/watch?v=xIDL_akeras" TargetMode="External"/><Relationship Id="rId4" Type="http://schemas.openxmlformats.org/officeDocument/2006/relationships/hyperlink" Target="https://andersbrownworth.com/blockchain/coinbase"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9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9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05.png"/><Relationship Id="rId4" Type="http://schemas.openxmlformats.org/officeDocument/2006/relationships/image" Target="../media/image19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20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20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21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1.xml"/><Relationship Id="rId3" Type="http://schemas.openxmlformats.org/officeDocument/2006/relationships/image" Target="../media/image211.png"/><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0.png"/><Relationship Id="rId4" Type="http://schemas.openxmlformats.org/officeDocument/2006/relationships/hyperlink" Target="https://etherscan.io/gastrack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24.png"/><Relationship Id="rId4" Type="http://schemas.openxmlformats.org/officeDocument/2006/relationships/hyperlink" Target="https://blog.cryptostars.is/summary-from-how-to-defi-beginner-book-by-coingecko-23e0c001e0a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panacloud-modern-global-apps/defi-dapps-solidity-smart-contracts/tree/main/step20_real_estate_tokeniza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 Id="rId3" Type="http://schemas.openxmlformats.org/officeDocument/2006/relationships/image" Target="../media/image117.png"/><Relationship Id="rId4" Type="http://schemas.openxmlformats.org/officeDocument/2006/relationships/hyperlink" Target="https://www.definitions.net/pronounce/Goerl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137.png"/><Relationship Id="rId4" Type="http://schemas.openxmlformats.org/officeDocument/2006/relationships/image" Target="../media/image1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58.png"/><Relationship Id="rId4" Type="http://schemas.openxmlformats.org/officeDocument/2006/relationships/image" Target="../media/image1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techjuice.pk/how-to-buy-ethereum-in-pakista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www.smartcontracts.tools/token-generator/create/ethereum/" TargetMode="External"/><Relationship Id="rId4" Type="http://schemas.openxmlformats.org/officeDocument/2006/relationships/image" Target="../media/image1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65.png"/><Relationship Id="rId4" Type="http://schemas.openxmlformats.org/officeDocument/2006/relationships/image" Target="../media/image153.png"/><Relationship Id="rId5" Type="http://schemas.openxmlformats.org/officeDocument/2006/relationships/hyperlink" Target="https://goerli.etherscan.io/tx/0x2f8b013a82f6575afd9ca3ddd4a3b8c923ef51970bd7d6ce5bf68072f1c72044"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54.png"/><Relationship Id="rId4" Type="http://schemas.openxmlformats.org/officeDocument/2006/relationships/image" Target="../media/image160.png"/><Relationship Id="rId5" Type="http://schemas.openxmlformats.org/officeDocument/2006/relationships/image" Target="../media/image157.png"/><Relationship Id="rId6" Type="http://schemas.openxmlformats.org/officeDocument/2006/relationships/image" Target="../media/image1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63.png"/><Relationship Id="rId4"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56.png"/><Relationship Id="rId4" Type="http://schemas.openxmlformats.org/officeDocument/2006/relationships/hyperlink" Target="https://opensea.io/assets/ethereum/0x495f947276749ce646f68ac8c248420045cb7b5e/73782911227094328344895653986009542173456616826702744110379126603811542532097/"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77.png"/><Relationship Id="rId4" Type="http://schemas.openxmlformats.org/officeDocument/2006/relationships/image" Target="../media/image1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cryptobriefing.com/stablecoins-everything-you-need-to-know/" TargetMode="External"/><Relationship Id="rId4" Type="http://schemas.openxmlformats.org/officeDocument/2006/relationships/hyperlink" Target="https://www.coindesk.com/layer2/2022/08/01/why-defi-giants-aave-curve-may-want-their-own-stablecoins/" TargetMode="External"/><Relationship Id="rId5" Type="http://schemas.openxmlformats.org/officeDocument/2006/relationships/hyperlink" Target="https://docs.google.com/presentation/d/1ZY43Sdr4AysDZ0duy1S_XmuUh1tIlqnbk_IWVwIki2g/edit?usp=sharin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support.uniswap.org/hc/en-us/sections/8122851346573-Getting-Started" TargetMode="External"/><Relationship Id="rId4" Type="http://schemas.openxmlformats.org/officeDocument/2006/relationships/hyperlink" Target="https://opensea.io/collection/panaverse" TargetMode="External"/><Relationship Id="rId5" Type="http://schemas.openxmlformats.org/officeDocument/2006/relationships/hyperlink" Target="https://www.youtube.com/watch?v=VPWoKAUsMfY" TargetMode="External"/><Relationship Id="rId6" Type="http://schemas.openxmlformats.org/officeDocument/2006/relationships/hyperlink" Target="https://tokpie.io/blog/how-create-pool-uniswap-erc20-pair/"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1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1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1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7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189.png"/><Relationship Id="rId4" Type="http://schemas.openxmlformats.org/officeDocument/2006/relationships/image" Target="../media/image1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173.png"/><Relationship Id="rId4" Type="http://schemas.openxmlformats.org/officeDocument/2006/relationships/image" Target="../media/image1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1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17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1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8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7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8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18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17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ctrTitle"/>
          </p:nvPr>
        </p:nvSpPr>
        <p:spPr>
          <a:xfrm>
            <a:off x="5344675" y="60588"/>
            <a:ext cx="50319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Panaverse DAO</a:t>
            </a:r>
            <a:endParaRPr sz="2000"/>
          </a:p>
        </p:txBody>
      </p:sp>
      <p:sp>
        <p:nvSpPr>
          <p:cNvPr id="326" name="Google Shape;326;p43"/>
          <p:cNvSpPr txBox="1"/>
          <p:nvPr>
            <p:ph idx="1" type="subTitle"/>
          </p:nvPr>
        </p:nvSpPr>
        <p:spPr>
          <a:xfrm>
            <a:off x="512950" y="4414075"/>
            <a:ext cx="28215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www.panaverse.co</a:t>
            </a:r>
            <a:r>
              <a:rPr lang="en"/>
              <a:t> </a:t>
            </a:r>
            <a:endParaRPr/>
          </a:p>
        </p:txBody>
      </p:sp>
      <p:sp>
        <p:nvSpPr>
          <p:cNvPr id="327" name="Google Shape;327;p43"/>
          <p:cNvSpPr txBox="1"/>
          <p:nvPr>
            <p:ph type="ctrTitle"/>
          </p:nvPr>
        </p:nvSpPr>
        <p:spPr>
          <a:xfrm>
            <a:off x="117175" y="2731925"/>
            <a:ext cx="50751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chemeClr val="accent4"/>
                </a:solidFill>
                <a:latin typeface="Impact"/>
                <a:ea typeface="Impact"/>
                <a:cs typeface="Impact"/>
                <a:sym typeface="Impact"/>
              </a:rPr>
              <a:t>Web 3.0 User Guide</a:t>
            </a:r>
            <a:endParaRPr b="1" sz="3800">
              <a:solidFill>
                <a:schemeClr val="accent4"/>
              </a:solidFill>
              <a:latin typeface="Impact"/>
              <a:ea typeface="Impact"/>
              <a:cs typeface="Impact"/>
              <a:sym typeface="Impact"/>
            </a:endParaRPr>
          </a:p>
          <a:p>
            <a:pPr indent="0" lvl="0" marL="0" rtl="0" algn="ctr">
              <a:spcBef>
                <a:spcPts val="0"/>
              </a:spcBef>
              <a:spcAft>
                <a:spcPts val="0"/>
              </a:spcAft>
              <a:buNone/>
            </a:pPr>
            <a:r>
              <a:rPr b="1" lang="en" sz="2300">
                <a:solidFill>
                  <a:schemeClr val="accent4"/>
                </a:solidFill>
                <a:latin typeface="Impact"/>
                <a:ea typeface="Impact"/>
                <a:cs typeface="Impact"/>
                <a:sym typeface="Impact"/>
              </a:rPr>
              <a:t>Join the Future Now</a:t>
            </a:r>
            <a:endParaRPr b="1" sz="2300">
              <a:solidFill>
                <a:schemeClr val="accent4"/>
              </a:solidFill>
              <a:latin typeface="Impact"/>
              <a:ea typeface="Impact"/>
              <a:cs typeface="Impact"/>
              <a:sym typeface="Impact"/>
            </a:endParaRPr>
          </a:p>
        </p:txBody>
      </p:sp>
      <p:pic>
        <p:nvPicPr>
          <p:cNvPr id="328" name="Google Shape;328;p43"/>
          <p:cNvPicPr preferRelativeResize="0"/>
          <p:nvPr/>
        </p:nvPicPr>
        <p:blipFill rotWithShape="1">
          <a:blip r:embed="rId4">
            <a:alphaModFix/>
          </a:blip>
          <a:srcRect b="29611" l="24132" r="51990" t="28049"/>
          <a:stretch/>
        </p:blipFill>
        <p:spPr>
          <a:xfrm>
            <a:off x="6125975" y="152400"/>
            <a:ext cx="526574" cy="616476"/>
          </a:xfrm>
          <a:prstGeom prst="rect">
            <a:avLst/>
          </a:prstGeom>
          <a:noFill/>
          <a:ln>
            <a:noFill/>
          </a:ln>
        </p:spPr>
      </p:pic>
      <p:sp>
        <p:nvSpPr>
          <p:cNvPr id="329" name="Google Shape;329;p43"/>
          <p:cNvSpPr txBox="1"/>
          <p:nvPr>
            <p:ph idx="1" type="subTitle"/>
          </p:nvPr>
        </p:nvSpPr>
        <p:spPr>
          <a:xfrm>
            <a:off x="512950" y="3728275"/>
            <a:ext cx="40044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Zia Khan</a:t>
            </a:r>
            <a:endParaRPr/>
          </a:p>
          <a:p>
            <a:pPr indent="0" lvl="0" marL="0" rtl="0" algn="l">
              <a:spcBef>
                <a:spcPts val="0"/>
              </a:spcBef>
              <a:spcAft>
                <a:spcPts val="0"/>
              </a:spcAft>
              <a:buNone/>
            </a:pPr>
            <a:r>
              <a:rPr lang="en"/>
              <a:t>MA, MBA, MAC, MSE, CPA, and CMA</a:t>
            </a:r>
            <a:r>
              <a:rPr lang="en"/>
              <a:t> </a:t>
            </a:r>
            <a:endParaRPr/>
          </a:p>
          <a:p>
            <a:pPr indent="0" lvl="0" marL="0" rtl="0" algn="l">
              <a:spcBef>
                <a:spcPts val="0"/>
              </a:spcBef>
              <a:spcAft>
                <a:spcPts val="0"/>
              </a:spcAft>
              <a:buNone/>
            </a:pPr>
            <a:r>
              <a:rPr lang="en" sz="1200" u="sng">
                <a:solidFill>
                  <a:schemeClr val="hlink"/>
                </a:solidFill>
                <a:hlinkClick r:id="rId5"/>
              </a:rPr>
              <a:t>https://www.linkedin.com/in/ziaukhan/</a:t>
            </a:r>
            <a:r>
              <a:rPr lang="en" sz="1200"/>
              <a:t> </a:t>
            </a:r>
            <a:endParaRPr sz="1200"/>
          </a:p>
        </p:txBody>
      </p:sp>
      <p:pic>
        <p:nvPicPr>
          <p:cNvPr id="330" name="Google Shape;330;p43"/>
          <p:cNvPicPr preferRelativeResize="0"/>
          <p:nvPr/>
        </p:nvPicPr>
        <p:blipFill>
          <a:blip r:embed="rId6">
            <a:alphaModFix/>
          </a:blip>
          <a:stretch>
            <a:fillRect/>
          </a:stretch>
        </p:blipFill>
        <p:spPr>
          <a:xfrm>
            <a:off x="1929825" y="903975"/>
            <a:ext cx="1626400" cy="162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2"/>
          <p:cNvPicPr preferRelativeResize="0"/>
          <p:nvPr/>
        </p:nvPicPr>
        <p:blipFill>
          <a:blip r:embed="rId3">
            <a:alphaModFix/>
          </a:blip>
          <a:stretch>
            <a:fillRect/>
          </a:stretch>
        </p:blipFill>
        <p:spPr>
          <a:xfrm>
            <a:off x="2057400" y="152400"/>
            <a:ext cx="5663211" cy="4838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id="901" name="Google Shape;901;p142"/>
          <p:cNvPicPr preferRelativeResize="0"/>
          <p:nvPr/>
        </p:nvPicPr>
        <p:blipFill>
          <a:blip r:embed="rId3">
            <a:alphaModFix/>
          </a:blip>
          <a:stretch>
            <a:fillRect/>
          </a:stretch>
        </p:blipFill>
        <p:spPr>
          <a:xfrm>
            <a:off x="152400" y="228600"/>
            <a:ext cx="8839204" cy="470014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143"/>
          <p:cNvPicPr preferRelativeResize="0"/>
          <p:nvPr/>
        </p:nvPicPr>
        <p:blipFill>
          <a:blip r:embed="rId3">
            <a:alphaModFix/>
          </a:blip>
          <a:stretch>
            <a:fillRect/>
          </a:stretch>
        </p:blipFill>
        <p:spPr>
          <a:xfrm>
            <a:off x="152400" y="381000"/>
            <a:ext cx="8839204" cy="437212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Create DAO and Add Members</a:t>
            </a:r>
            <a:endParaRPr sz="2200"/>
          </a:p>
          <a:p>
            <a:pPr indent="0" lvl="0" marL="0" rtl="0" algn="l">
              <a:spcBef>
                <a:spcPts val="0"/>
              </a:spcBef>
              <a:spcAft>
                <a:spcPts val="0"/>
              </a:spcAft>
              <a:buNone/>
            </a:pPr>
            <a:r>
              <a:t/>
            </a:r>
            <a:endParaRPr/>
          </a:p>
        </p:txBody>
      </p:sp>
      <p:sp>
        <p:nvSpPr>
          <p:cNvPr id="912" name="Google Shape;912;p14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Company DAO</a:t>
            </a:r>
            <a:r>
              <a:rPr lang="en"/>
              <a:t> on </a:t>
            </a:r>
            <a:r>
              <a:rPr lang="en"/>
              <a:t>Aragon</a:t>
            </a:r>
            <a:r>
              <a:rPr lang="en"/>
              <a:t> Protocol (on a Testnet)</a:t>
            </a:r>
            <a:endParaRPr/>
          </a:p>
          <a:p>
            <a:pPr indent="0" lvl="0" marL="0" rtl="0" algn="l">
              <a:spcBef>
                <a:spcPts val="0"/>
              </a:spcBef>
              <a:spcAft>
                <a:spcPts val="0"/>
              </a:spcAft>
              <a:buNone/>
            </a:pPr>
            <a:r>
              <a:rPr lang="en"/>
              <a:t>Add 3 or More Members, Create A Vote and Ask Your Members to Vote for it.</a:t>
            </a:r>
            <a:endParaRPr/>
          </a:p>
          <a:p>
            <a:pPr indent="0" lvl="0" marL="0" rtl="0" algn="l">
              <a:spcBef>
                <a:spcPts val="0"/>
              </a:spcBef>
              <a:spcAft>
                <a:spcPts val="0"/>
              </a:spcAft>
              <a:buNone/>
            </a:pPr>
            <a:r>
              <a:rPr lang="en"/>
              <a:t>After you have completed the challenge submit the Your Transaction Ether Scan URL for DAO Creation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45"/>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IEO?</a:t>
            </a:r>
            <a:endParaRPr/>
          </a:p>
        </p:txBody>
      </p:sp>
      <p:sp>
        <p:nvSpPr>
          <p:cNvPr id="918" name="Google Shape;918;p145"/>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traditional finance, a company might launch an IPO to raise capital, but in the decentralized world of crypto, how can projects fundraise for new token launches? Meet initial exchange offerings.</a:t>
            </a:r>
            <a:endParaRPr sz="1800"/>
          </a:p>
          <a:p>
            <a:pPr indent="-342900" lvl="0" marL="457200" rtl="0" algn="l">
              <a:spcBef>
                <a:spcPts val="0"/>
              </a:spcBef>
              <a:spcAft>
                <a:spcPts val="0"/>
              </a:spcAft>
              <a:buSzPts val="1800"/>
              <a:buChar char="●"/>
            </a:pPr>
            <a:r>
              <a:rPr lang="en" sz="1800"/>
              <a:t>IEOs take place on cryptocurrency exchanges. Having the initial listing on a trusted site lends a sense of validity to the new token, which may lead to people believing the exchange has vetted the project and ensured its legitimacy. </a:t>
            </a:r>
            <a:endParaRPr sz="1800"/>
          </a:p>
          <a:p>
            <a:pPr indent="-342900" lvl="0" marL="457200" rtl="0" algn="l">
              <a:spcBef>
                <a:spcPts val="0"/>
              </a:spcBef>
              <a:spcAft>
                <a:spcPts val="0"/>
              </a:spcAft>
              <a:buSzPts val="1800"/>
              <a:buChar char="●"/>
            </a:pPr>
            <a:r>
              <a:rPr lang="en" sz="1800"/>
              <a:t>The main difference is that instead of taking place on a random website, sales of new tokens take place on a trusted site. In the case of an IEO, that’s a centralized crypto exchange, like </a:t>
            </a:r>
            <a:r>
              <a:rPr b="1" lang="en" sz="1800"/>
              <a:t>Binance</a:t>
            </a:r>
            <a:r>
              <a:rPr lang="en" sz="1800"/>
              <a:t>. For IDOs, that’s a decentralized exchange, such as </a:t>
            </a:r>
            <a:r>
              <a:rPr b="1" lang="en" sz="1800"/>
              <a:t>Polkastarter</a:t>
            </a:r>
            <a:r>
              <a:rPr lang="en" sz="1800"/>
              <a:t>.</a:t>
            </a:r>
            <a:endParaRPr sz="18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46"/>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IDO?</a:t>
            </a:r>
            <a:endParaRPr/>
          </a:p>
        </p:txBody>
      </p:sp>
      <p:sp>
        <p:nvSpPr>
          <p:cNvPr id="924" name="Google Shape;924;p146"/>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An IDO is a crypto token offering run on a Decentralized Exchange (DEX). Liquidity pools (LP) play an essential role in IDO's by creating liquidity post-sale. </a:t>
            </a:r>
            <a:endParaRPr sz="1800"/>
          </a:p>
          <a:p>
            <a:pPr indent="-342900" lvl="0" marL="457200" rtl="0" algn="l">
              <a:spcBef>
                <a:spcPts val="0"/>
              </a:spcBef>
              <a:spcAft>
                <a:spcPts val="0"/>
              </a:spcAft>
              <a:buSzPts val="1800"/>
              <a:buChar char="●"/>
            </a:pPr>
            <a:r>
              <a:rPr lang="en" sz="1800"/>
              <a:t>A typical IDO lets users lock funds in exchange for new tokens during the token generation event. Some of the raised funds are then added with the new token to an LP before being returned later to the project.</a:t>
            </a:r>
            <a:endParaRPr sz="1800"/>
          </a:p>
          <a:p>
            <a:pPr indent="-342900" lvl="0" marL="457200" rtl="0" algn="l">
              <a:spcBef>
                <a:spcPts val="0"/>
              </a:spcBef>
              <a:spcAft>
                <a:spcPts val="0"/>
              </a:spcAft>
              <a:buSzPts val="1800"/>
              <a:buChar char="●"/>
            </a:pPr>
            <a:r>
              <a:rPr lang="en" sz="1800"/>
              <a:t>IDOs provide a cheap and simple way for projects to distribute their tokens. </a:t>
            </a:r>
            <a:endParaRPr sz="1800"/>
          </a:p>
          <a:p>
            <a:pPr indent="-342900" lvl="0" marL="457200" rtl="0" algn="l">
              <a:spcBef>
                <a:spcPts val="0"/>
              </a:spcBef>
              <a:spcAft>
                <a:spcPts val="0"/>
              </a:spcAft>
              <a:buSzPts val="1800"/>
              <a:buChar char="●"/>
            </a:pPr>
            <a:r>
              <a:rPr lang="en" sz="1800"/>
              <a:t>IDOs have been around for a while, but they are still evolving and providing new models like the Initial Farm Offering (IFO). </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47"/>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Polkastarter?</a:t>
            </a:r>
            <a:endParaRPr/>
          </a:p>
        </p:txBody>
      </p:sp>
      <p:sp>
        <p:nvSpPr>
          <p:cNvPr id="930" name="Google Shape;930;p147"/>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It is a Decentralized protocol for launching new ideas and is the leading platform for crypto IDOs, or Initial Decentralized Offerings.</a:t>
            </a:r>
            <a:endParaRPr sz="1500"/>
          </a:p>
          <a:p>
            <a:pPr indent="-323850" lvl="0" marL="457200" rtl="0" algn="l">
              <a:spcBef>
                <a:spcPts val="0"/>
              </a:spcBef>
              <a:spcAft>
                <a:spcPts val="0"/>
              </a:spcAft>
              <a:buSzPts val="1500"/>
              <a:buChar char="●"/>
            </a:pPr>
            <a:r>
              <a:rPr lang="en" sz="1500"/>
              <a:t>Polkastarter is the Leading Web3 Fundraising Platform. The platform allows cryptocurrency projects to raise funds by setting up a swap pool based on a fixed purchase rate for tokens.</a:t>
            </a:r>
            <a:endParaRPr sz="1500"/>
          </a:p>
          <a:p>
            <a:pPr indent="-323850" lvl="0" marL="457200" rtl="0" algn="l">
              <a:spcBef>
                <a:spcPts val="0"/>
              </a:spcBef>
              <a:spcAft>
                <a:spcPts val="0"/>
              </a:spcAft>
              <a:buSzPts val="1500"/>
              <a:buChar char="●"/>
            </a:pPr>
            <a:r>
              <a:rPr lang="en" sz="1500"/>
              <a:t>Enabling backers to secure early blockchain investments in IDOs, NFTs and Gaming in a secure and compliant multi-chain environment across Ethereum, BNB Chain, Polygon, Celo and Avalanche.</a:t>
            </a:r>
            <a:endParaRPr sz="1500"/>
          </a:p>
          <a:p>
            <a:pPr indent="-323850" lvl="0" marL="457200" rtl="0" algn="l">
              <a:spcBef>
                <a:spcPts val="0"/>
              </a:spcBef>
              <a:spcAft>
                <a:spcPts val="0"/>
              </a:spcAft>
              <a:buSzPts val="1500"/>
              <a:buChar char="●"/>
            </a:pPr>
            <a:r>
              <a:rPr lang="en" sz="1500"/>
              <a:t>Polkastarter is a blockchain-based platform that facilitates the creation of cross-chain token pools and auctions. </a:t>
            </a:r>
            <a:endParaRPr sz="1500"/>
          </a:p>
          <a:p>
            <a:pPr indent="-323850" lvl="0" marL="457200" rtl="0" algn="l">
              <a:spcBef>
                <a:spcPts val="0"/>
              </a:spcBef>
              <a:spcAft>
                <a:spcPts val="0"/>
              </a:spcAft>
              <a:buSzPts val="1500"/>
              <a:buChar char="●"/>
            </a:pPr>
            <a:r>
              <a:rPr lang="en" sz="1500"/>
              <a:t>Initial-stage blockchain companies that want to generate cash and quickly distribute their tokens often choose this method. </a:t>
            </a:r>
            <a:endParaRPr sz="1500"/>
          </a:p>
          <a:p>
            <a:pPr indent="-323850" lvl="0" marL="457200" rtl="0" algn="l">
              <a:spcBef>
                <a:spcPts val="0"/>
              </a:spcBef>
              <a:spcAft>
                <a:spcPts val="0"/>
              </a:spcAft>
              <a:buSzPts val="1500"/>
              <a:buChar char="●"/>
            </a:pPr>
            <a:r>
              <a:rPr lang="en" sz="1500"/>
              <a:t>POLS is the native utility token of the Polkastarter platform and serves several functions within its ecosystem, including liquidity mining, governance, transaction fee payment, and participation in POLS-only pools.</a:t>
            </a:r>
            <a:endParaRPr sz="1500"/>
          </a:p>
        </p:txBody>
      </p:sp>
      <p:pic>
        <p:nvPicPr>
          <p:cNvPr id="931" name="Google Shape;931;p147"/>
          <p:cNvPicPr preferRelativeResize="0"/>
          <p:nvPr/>
        </p:nvPicPr>
        <p:blipFill>
          <a:blip r:embed="rId3">
            <a:alphaModFix/>
          </a:blip>
          <a:stretch>
            <a:fillRect/>
          </a:stretch>
        </p:blipFill>
        <p:spPr>
          <a:xfrm>
            <a:off x="6378575" y="284100"/>
            <a:ext cx="639775" cy="6397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id="936" name="Google Shape;936;p148"/>
          <p:cNvPicPr preferRelativeResize="0"/>
          <p:nvPr/>
        </p:nvPicPr>
        <p:blipFill>
          <a:blip r:embed="rId3">
            <a:alphaModFix/>
          </a:blip>
          <a:stretch>
            <a:fillRect/>
          </a:stretch>
        </p:blipFill>
        <p:spPr>
          <a:xfrm>
            <a:off x="533400" y="152400"/>
            <a:ext cx="8056632" cy="4838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49"/>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IFO?</a:t>
            </a:r>
            <a:endParaRPr/>
          </a:p>
        </p:txBody>
      </p:sp>
      <p:sp>
        <p:nvSpPr>
          <p:cNvPr id="942" name="Google Shape;942;p149"/>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Initial Farm Offerings (IFO) are a brand new type of token sale event popularized by Decentralized Exchange (DEX) platforms, IFO's are utilized as a fundraising event for upcoming protocols.</a:t>
            </a:r>
            <a:endParaRPr sz="1300"/>
          </a:p>
          <a:p>
            <a:pPr indent="-311150" lvl="0" marL="457200" rtl="0" algn="l">
              <a:spcBef>
                <a:spcPts val="0"/>
              </a:spcBef>
              <a:spcAft>
                <a:spcPts val="0"/>
              </a:spcAft>
              <a:buSzPts val="1300"/>
              <a:buChar char="●"/>
            </a:pPr>
            <a:r>
              <a:rPr lang="en" sz="1300"/>
              <a:t>It is a new type of token sale event popularized by Decentralized Exchange (DEX) platforms. </a:t>
            </a:r>
            <a:endParaRPr sz="1300"/>
          </a:p>
          <a:p>
            <a:pPr indent="-311150" lvl="0" marL="457200" rtl="0" algn="l">
              <a:spcBef>
                <a:spcPts val="0"/>
              </a:spcBef>
              <a:spcAft>
                <a:spcPts val="0"/>
              </a:spcAft>
              <a:buSzPts val="1300"/>
              <a:buChar char="●"/>
            </a:pPr>
            <a:r>
              <a:rPr b="1" lang="en" sz="1300"/>
              <a:t>PancakeSwap</a:t>
            </a:r>
            <a:r>
              <a:rPr lang="en" sz="1300"/>
              <a:t> is the most popular of them all, utilizing this unique fundraising event for upcoming projects.</a:t>
            </a:r>
            <a:endParaRPr sz="1300"/>
          </a:p>
          <a:p>
            <a:pPr indent="-311150" lvl="0" marL="457200" rtl="0" algn="l">
              <a:spcBef>
                <a:spcPts val="0"/>
              </a:spcBef>
              <a:spcAft>
                <a:spcPts val="0"/>
              </a:spcAft>
              <a:buSzPts val="1300"/>
              <a:buChar char="●"/>
            </a:pPr>
            <a:r>
              <a:rPr lang="en" sz="1300"/>
              <a:t>Initial Farming Offerings are a brand new type of fundraising activity that uses farming events to generate funds for participating projects. </a:t>
            </a:r>
            <a:endParaRPr sz="1300"/>
          </a:p>
          <a:p>
            <a:pPr indent="-311150" lvl="0" marL="457200" rtl="0" algn="l">
              <a:spcBef>
                <a:spcPts val="0"/>
              </a:spcBef>
              <a:spcAft>
                <a:spcPts val="0"/>
              </a:spcAft>
              <a:buSzPts val="1300"/>
              <a:buChar char="●"/>
            </a:pPr>
            <a:r>
              <a:rPr lang="en" sz="1300"/>
              <a:t>Users can participate in “pre-sales” hosted through DEX’s to get tokens before listing on respective exchanges. </a:t>
            </a:r>
            <a:endParaRPr sz="1300"/>
          </a:p>
          <a:p>
            <a:pPr indent="-311150" lvl="0" marL="457200" rtl="0" algn="l">
              <a:spcBef>
                <a:spcPts val="0"/>
              </a:spcBef>
              <a:spcAft>
                <a:spcPts val="0"/>
              </a:spcAft>
              <a:buSzPts val="1300"/>
              <a:buChar char="●"/>
            </a:pPr>
            <a:r>
              <a:rPr lang="en" sz="1300"/>
              <a:t>Typically the DEX teams will thoroughly vet projects before hosting official IFO’s. </a:t>
            </a:r>
            <a:endParaRPr sz="1300"/>
          </a:p>
          <a:p>
            <a:pPr indent="-311150" lvl="0" marL="457200" rtl="0" algn="l">
              <a:spcBef>
                <a:spcPts val="0"/>
              </a:spcBef>
              <a:spcAft>
                <a:spcPts val="0"/>
              </a:spcAft>
              <a:buSzPts val="1300"/>
              <a:buChar char="●"/>
            </a:pPr>
            <a:r>
              <a:rPr lang="en" sz="1300"/>
              <a:t>The IFO process benefits both new projects, Pancakeswap, and its users; the IFO allocates farming rewards for PCS users while also providing new projects an incentivized liquidity pool on PCS. </a:t>
            </a:r>
            <a:endParaRPr sz="1300"/>
          </a:p>
          <a:p>
            <a:pPr indent="-311150" lvl="0" marL="457200" rtl="0" algn="l">
              <a:spcBef>
                <a:spcPts val="0"/>
              </a:spcBef>
              <a:spcAft>
                <a:spcPts val="0"/>
              </a:spcAft>
              <a:buSzPts val="1300"/>
              <a:buChar char="●"/>
            </a:pPr>
            <a:r>
              <a:rPr lang="en" sz="1300"/>
              <a:t>This system allows sustainable yields to be generated for PCS users, and it creates initial liquidity for the respective token. </a:t>
            </a:r>
            <a:endParaRPr sz="13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p150"/>
          <p:cNvPicPr preferRelativeResize="0"/>
          <p:nvPr/>
        </p:nvPicPr>
        <p:blipFill>
          <a:blip r:embed="rId3">
            <a:alphaModFix/>
          </a:blip>
          <a:stretch>
            <a:fillRect/>
          </a:stretch>
        </p:blipFill>
        <p:spPr>
          <a:xfrm>
            <a:off x="609600" y="152400"/>
            <a:ext cx="7991660" cy="4838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a:t>
            </a:r>
            <a:r>
              <a:rPr lang="en" sz="2200"/>
              <a:t>Fundraising</a:t>
            </a:r>
            <a:r>
              <a:rPr lang="en" sz="2200"/>
              <a:t> for New Web3 Projects</a:t>
            </a:r>
            <a:endParaRPr sz="2200"/>
          </a:p>
          <a:p>
            <a:pPr indent="0" lvl="0" marL="0" rtl="0" algn="l">
              <a:spcBef>
                <a:spcPts val="0"/>
              </a:spcBef>
              <a:spcAft>
                <a:spcPts val="0"/>
              </a:spcAft>
              <a:buNone/>
            </a:pPr>
            <a:r>
              <a:t/>
            </a:r>
            <a:endParaRPr/>
          </a:p>
        </p:txBody>
      </p:sp>
      <p:sp>
        <p:nvSpPr>
          <p:cNvPr id="953" name="Google Shape;953;p15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Google Slide Presentation</a:t>
            </a:r>
            <a:r>
              <a:rPr lang="en"/>
              <a:t> targeting </a:t>
            </a:r>
            <a:r>
              <a:rPr lang="en"/>
              <a:t>Entrepreneurs who are starting a Web3 project and want to raise funds for it. Advise them on what are the different alternative available and which one they should choose and why. </a:t>
            </a:r>
            <a:endParaRPr/>
          </a:p>
          <a:p>
            <a:pPr indent="0" lvl="0" marL="0" rtl="0" algn="l">
              <a:spcBef>
                <a:spcPts val="0"/>
              </a:spcBef>
              <a:spcAft>
                <a:spcPts val="0"/>
              </a:spcAft>
              <a:buNone/>
            </a:pPr>
            <a:r>
              <a:rPr lang="en"/>
              <a:t>After you have completed the challenge submit the Presentation URL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3"/>
          <p:cNvPicPr preferRelativeResize="0"/>
          <p:nvPr/>
        </p:nvPicPr>
        <p:blipFill>
          <a:blip r:embed="rId3">
            <a:alphaModFix/>
          </a:blip>
          <a:stretch>
            <a:fillRect/>
          </a:stretch>
        </p:blipFill>
        <p:spPr>
          <a:xfrm>
            <a:off x="1981200" y="0"/>
            <a:ext cx="5143501" cy="514350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ENS?</a:t>
            </a:r>
            <a:endParaRPr/>
          </a:p>
        </p:txBody>
      </p:sp>
      <p:sp>
        <p:nvSpPr>
          <p:cNvPr id="959" name="Google Shape;959;p15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Ethereum Name Service (ENS) is a distributed, open, and extensible naming system based on the Ethereum blockchain.</a:t>
            </a:r>
            <a:endParaRPr sz="1800"/>
          </a:p>
          <a:p>
            <a:pPr indent="-342900" lvl="0" marL="457200" rtl="0" algn="l">
              <a:spcBef>
                <a:spcPts val="0"/>
              </a:spcBef>
              <a:spcAft>
                <a:spcPts val="0"/>
              </a:spcAft>
              <a:buSzPts val="1800"/>
              <a:buChar char="●"/>
            </a:pPr>
            <a:r>
              <a:rPr lang="en" sz="1800"/>
              <a:t>ENS’s job is to map human-readable names like ‘zia.eth’ to machine-readable identifiers such as Ethereum addresses, other cryptocurrency addresses, content hashes, and metadata. </a:t>
            </a:r>
            <a:endParaRPr sz="1800"/>
          </a:p>
          <a:p>
            <a:pPr indent="-342900" lvl="0" marL="457200" rtl="0" algn="l">
              <a:spcBef>
                <a:spcPts val="0"/>
              </a:spcBef>
              <a:spcAft>
                <a:spcPts val="0"/>
              </a:spcAft>
              <a:buSzPts val="1800"/>
              <a:buChar char="●"/>
            </a:pPr>
            <a:r>
              <a:rPr lang="en" sz="1800"/>
              <a:t>ENS has similar goals to DNS, the Internet’s Domain Name Service, but has significantly different architecture due to the capabilities and constraints provided by the Ethereum blockchain. </a:t>
            </a:r>
            <a:endParaRPr sz="1800"/>
          </a:p>
          <a:p>
            <a:pPr indent="-342900" lvl="0" marL="457200" rtl="0" algn="l">
              <a:spcBef>
                <a:spcPts val="0"/>
              </a:spcBef>
              <a:spcAft>
                <a:spcPts val="0"/>
              </a:spcAft>
              <a:buSzPts val="1800"/>
              <a:buChar char="●"/>
            </a:pPr>
            <a:r>
              <a:rPr lang="en" sz="1800"/>
              <a:t>Like DNS, ENS operates on a system of dot-separated hierarchical names called domains, with the owner of a domain having full control over subdomains.</a:t>
            </a:r>
            <a:endParaRPr sz="18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153"/>
          <p:cNvPicPr preferRelativeResize="0"/>
          <p:nvPr/>
        </p:nvPicPr>
        <p:blipFill>
          <a:blip r:embed="rId3">
            <a:alphaModFix/>
          </a:blip>
          <a:stretch>
            <a:fillRect/>
          </a:stretch>
        </p:blipFill>
        <p:spPr>
          <a:xfrm>
            <a:off x="152400" y="152400"/>
            <a:ext cx="8808586" cy="483870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54"/>
          <p:cNvPicPr preferRelativeResize="0"/>
          <p:nvPr/>
        </p:nvPicPr>
        <p:blipFill>
          <a:blip r:embed="rId3">
            <a:alphaModFix/>
          </a:blip>
          <a:stretch>
            <a:fillRect/>
          </a:stretch>
        </p:blipFill>
        <p:spPr>
          <a:xfrm>
            <a:off x="152400" y="457200"/>
            <a:ext cx="8839204" cy="425559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155"/>
          <p:cNvPicPr preferRelativeResize="0"/>
          <p:nvPr/>
        </p:nvPicPr>
        <p:blipFill>
          <a:blip r:embed="rId3">
            <a:alphaModFix/>
          </a:blip>
          <a:stretch>
            <a:fillRect/>
          </a:stretch>
        </p:blipFill>
        <p:spPr>
          <a:xfrm>
            <a:off x="152400" y="228600"/>
            <a:ext cx="8839204" cy="458361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pic>
        <p:nvPicPr>
          <p:cNvPr id="979" name="Google Shape;979;p156"/>
          <p:cNvPicPr preferRelativeResize="0"/>
          <p:nvPr/>
        </p:nvPicPr>
        <p:blipFill>
          <a:blip r:embed="rId3">
            <a:alphaModFix/>
          </a:blip>
          <a:stretch>
            <a:fillRect/>
          </a:stretch>
        </p:blipFill>
        <p:spPr>
          <a:xfrm>
            <a:off x="152400" y="457200"/>
            <a:ext cx="8839204" cy="420811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p157"/>
          <p:cNvPicPr preferRelativeResize="0"/>
          <p:nvPr/>
        </p:nvPicPr>
        <p:blipFill>
          <a:blip r:embed="rId3">
            <a:alphaModFix/>
          </a:blip>
          <a:stretch>
            <a:fillRect/>
          </a:stretch>
        </p:blipFill>
        <p:spPr>
          <a:xfrm>
            <a:off x="152400" y="533400"/>
            <a:ext cx="8839204" cy="404842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158"/>
          <p:cNvPicPr preferRelativeResize="0"/>
          <p:nvPr/>
        </p:nvPicPr>
        <p:blipFill>
          <a:blip r:embed="rId3">
            <a:alphaModFix/>
          </a:blip>
          <a:stretch>
            <a:fillRect/>
          </a:stretch>
        </p:blipFill>
        <p:spPr>
          <a:xfrm>
            <a:off x="152400" y="152400"/>
            <a:ext cx="8723292" cy="483870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159"/>
          <p:cNvPicPr preferRelativeResize="0"/>
          <p:nvPr/>
        </p:nvPicPr>
        <p:blipFill>
          <a:blip r:embed="rId3">
            <a:alphaModFix/>
          </a:blip>
          <a:stretch>
            <a:fillRect/>
          </a:stretch>
        </p:blipFill>
        <p:spPr>
          <a:xfrm>
            <a:off x="381000" y="152400"/>
            <a:ext cx="8426583" cy="483870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0"/>
          <p:cNvSpPr txBox="1"/>
          <p:nvPr>
            <p:ph type="title"/>
          </p:nvPr>
        </p:nvSpPr>
        <p:spPr>
          <a:xfrm>
            <a:off x="720000" y="445025"/>
            <a:ext cx="6744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Register Your Domain at ENS Service</a:t>
            </a:r>
            <a:endParaRPr sz="2200"/>
          </a:p>
          <a:p>
            <a:pPr indent="0" lvl="0" marL="0" rtl="0" algn="l">
              <a:spcBef>
                <a:spcPts val="0"/>
              </a:spcBef>
              <a:spcAft>
                <a:spcPts val="0"/>
              </a:spcAft>
              <a:buNone/>
            </a:pPr>
            <a:r>
              <a:t/>
            </a:r>
            <a:endParaRPr/>
          </a:p>
        </p:txBody>
      </p:sp>
      <p:sp>
        <p:nvSpPr>
          <p:cNvPr id="1000" name="Google Shape;1000;p16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Register Your Personal Domain at ENS Website on the </a:t>
            </a:r>
            <a:r>
              <a:rPr lang="en"/>
              <a:t>Goerli Testnet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#ens</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3"/>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4"/>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5"/>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1"/>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are SoulBound Tokens SBTs</a:t>
            </a:r>
            <a:r>
              <a:rPr lang="en" sz="2600"/>
              <a:t>?</a:t>
            </a:r>
            <a:endParaRPr sz="2600"/>
          </a:p>
        </p:txBody>
      </p:sp>
      <p:sp>
        <p:nvSpPr>
          <p:cNvPr id="1006" name="Google Shape;1006;p161"/>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The SoulBound Tokens are the non-transferable tokens representing a person’s identity utilizing the technology of blockchain. </a:t>
            </a:r>
            <a:endParaRPr sz="1300"/>
          </a:p>
          <a:p>
            <a:pPr indent="-311150" lvl="0" marL="457200" rtl="0" algn="l">
              <a:spcBef>
                <a:spcPts val="0"/>
              </a:spcBef>
              <a:spcAft>
                <a:spcPts val="0"/>
              </a:spcAft>
              <a:buSzPts val="1300"/>
              <a:buChar char="●"/>
            </a:pPr>
            <a:r>
              <a:rPr lang="en" sz="1300"/>
              <a:t>Soulbound tokens are just permanent, non-transferable NFTs, meaning that they can’t be given away or taken from your private blockchain wallet. </a:t>
            </a:r>
            <a:endParaRPr sz="1300"/>
          </a:p>
          <a:p>
            <a:pPr indent="-311150" lvl="0" marL="457200" rtl="0" algn="l">
              <a:spcBef>
                <a:spcPts val="0"/>
              </a:spcBef>
              <a:spcAft>
                <a:spcPts val="0"/>
              </a:spcAft>
              <a:buSzPts val="1300"/>
              <a:buChar char="●"/>
            </a:pPr>
            <a:r>
              <a:rPr lang="en" sz="1300"/>
              <a:t>This could include work history, medical records, and any information that develops an entity or a person. The wallets that issue or hold this type of record are known to be the particular Souls.</a:t>
            </a:r>
            <a:endParaRPr sz="1300"/>
          </a:p>
          <a:p>
            <a:pPr indent="-311150" lvl="0" marL="457200" rtl="0" algn="l">
              <a:spcBef>
                <a:spcPts val="0"/>
              </a:spcBef>
              <a:spcAft>
                <a:spcPts val="0"/>
              </a:spcAft>
              <a:buSzPts val="1300"/>
              <a:buChar char="●"/>
            </a:pPr>
            <a:r>
              <a:rPr lang="en" sz="1300"/>
              <a:t>Individuals can have multiple souls or wallets representing different segments of their lives. Such as, you can have credential sources for your specific history of work and a medical soul, which is referred for the records related to health. </a:t>
            </a:r>
            <a:endParaRPr sz="1300"/>
          </a:p>
          <a:p>
            <a:pPr indent="-311150" lvl="0" marL="457200" rtl="0" algn="l">
              <a:spcBef>
                <a:spcPts val="0"/>
              </a:spcBef>
              <a:spcAft>
                <a:spcPts val="0"/>
              </a:spcAft>
              <a:buSzPts val="1300"/>
              <a:buChar char="●"/>
            </a:pPr>
            <a:r>
              <a:rPr lang="en" sz="1300"/>
              <a:t>The SBTs and the respective souls allow you to develop a significant verifiable, digital Web3 reputation for your experience and actions.</a:t>
            </a:r>
            <a:endParaRPr sz="1300"/>
          </a:p>
          <a:p>
            <a:pPr indent="-311150" lvl="0" marL="457200" rtl="0" algn="l">
              <a:spcBef>
                <a:spcPts val="0"/>
              </a:spcBef>
              <a:spcAft>
                <a:spcPts val="0"/>
              </a:spcAft>
              <a:buSzPts val="1300"/>
              <a:buChar char="●"/>
            </a:pPr>
            <a:r>
              <a:rPr lang="en" sz="1300"/>
              <a:t>SBT will be a token that will be non-transferable as well as one of a kind. The platform of NFT represents only the property and assets, whereas the SBT will represent an entity’s reputation or a person. </a:t>
            </a:r>
            <a:endParaRPr sz="1300"/>
          </a:p>
          <a:p>
            <a:pPr indent="-311150" lvl="0" marL="457200" rtl="0" algn="l">
              <a:spcBef>
                <a:spcPts val="0"/>
              </a:spcBef>
              <a:spcAft>
                <a:spcPts val="0"/>
              </a:spcAft>
              <a:buSzPts val="1300"/>
              <a:buChar char="●"/>
            </a:pPr>
            <a:r>
              <a:rPr lang="en" sz="1300"/>
              <a:t>Unlike NFT, SBTs have zero monetary value; once issued, they cannot be traded in someone’s wallet.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Ethereum?</a:t>
            </a:r>
            <a:endParaRPr/>
          </a:p>
        </p:txBody>
      </p:sp>
      <p:sp>
        <p:nvSpPr>
          <p:cNvPr id="389" name="Google Shape;389;p5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Ethereum was launched back in 2015 and is famous for being a decentralized and open-source proof-of-stake blockchain with smart contracts functionality.</a:t>
            </a:r>
            <a:endParaRPr sz="1900"/>
          </a:p>
          <a:p>
            <a:pPr indent="-349250" lvl="0" marL="457200" rtl="0" algn="l">
              <a:spcBef>
                <a:spcPts val="0"/>
              </a:spcBef>
              <a:spcAft>
                <a:spcPts val="0"/>
              </a:spcAft>
              <a:buSzPts val="1900"/>
              <a:buChar char="●"/>
            </a:pPr>
            <a:r>
              <a:rPr lang="en" sz="1900"/>
              <a:t>One of Ethereum’s biggest strengths is its variety of use cases, and the list keeps on growing every year.</a:t>
            </a:r>
            <a:endParaRPr sz="1900"/>
          </a:p>
          <a:p>
            <a:pPr indent="-349250" lvl="0" marL="457200" rtl="0" algn="l">
              <a:spcBef>
                <a:spcPts val="0"/>
              </a:spcBef>
              <a:spcAft>
                <a:spcPts val="0"/>
              </a:spcAft>
              <a:buSzPts val="1900"/>
              <a:buChar char="●"/>
            </a:pPr>
            <a:r>
              <a:rPr lang="en" sz="1900"/>
              <a:t>As with Bitcoin, it is a large database of all the transactions conducted on the Ethereum Network.</a:t>
            </a:r>
            <a:endParaRPr sz="1900"/>
          </a:p>
          <a:p>
            <a:pPr indent="-349250" lvl="0" marL="457200" rtl="0" algn="l">
              <a:spcBef>
                <a:spcPts val="0"/>
              </a:spcBef>
              <a:spcAft>
                <a:spcPts val="0"/>
              </a:spcAft>
              <a:buSzPts val="1900"/>
              <a:buChar char="●"/>
            </a:pPr>
            <a:r>
              <a:rPr lang="en" sz="1900"/>
              <a:t>A database usually structures its data into tables, whereas a blockchain, as its name implies, structures its data into chunks (blocks) that are strung together.</a:t>
            </a:r>
            <a:endParaRPr sz="1900"/>
          </a:p>
        </p:txBody>
      </p:sp>
      <p:pic>
        <p:nvPicPr>
          <p:cNvPr id="390" name="Google Shape;390;p54"/>
          <p:cNvPicPr preferRelativeResize="0"/>
          <p:nvPr/>
        </p:nvPicPr>
        <p:blipFill>
          <a:blip r:embed="rId3">
            <a:alphaModFix/>
          </a:blip>
          <a:stretch>
            <a:fillRect/>
          </a:stretch>
        </p:blipFill>
        <p:spPr>
          <a:xfrm>
            <a:off x="5682675" y="309922"/>
            <a:ext cx="842919" cy="8429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62"/>
          <p:cNvSpPr txBox="1"/>
          <p:nvPr>
            <p:ph type="title"/>
          </p:nvPr>
        </p:nvSpPr>
        <p:spPr>
          <a:xfrm>
            <a:off x="720000" y="2749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Use cases of SBTs?</a:t>
            </a:r>
            <a:endParaRPr sz="2600"/>
          </a:p>
        </p:txBody>
      </p:sp>
      <p:sp>
        <p:nvSpPr>
          <p:cNvPr id="1012" name="Google Shape;1012;p16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Education History</a:t>
            </a:r>
            <a:r>
              <a:rPr lang="en"/>
              <a:t> - Your University can be a soul issuing of the SBTs, and you would particularly like souls on the receiving end. The SBT would effectively store your credentials, proving that you hold legitimate qualifications and are a member of that respective University. Simply said, SBT can function as required proof of your attendance at the University.</a:t>
            </a:r>
            <a:endParaRPr/>
          </a:p>
          <a:p>
            <a:pPr indent="-317500" lvl="0" marL="457200" rtl="0" algn="l">
              <a:spcBef>
                <a:spcPts val="0"/>
              </a:spcBef>
              <a:spcAft>
                <a:spcPts val="0"/>
              </a:spcAft>
              <a:buSzPts val="1400"/>
              <a:buChar char="●"/>
            </a:pPr>
            <a:r>
              <a:rPr b="1" lang="en"/>
              <a:t>Job applications </a:t>
            </a:r>
            <a:r>
              <a:rPr lang="en"/>
              <a:t>- Hypothetically, as a job applicant, you can submit all your prior work activities history and the certificate of professionalism utilizing the official SBTs the previous institutions and companies accounted for. These particular SBTs can function as valid proof of the number of skill certificates.</a:t>
            </a:r>
            <a:endParaRPr/>
          </a:p>
          <a:p>
            <a:pPr indent="-317500" lvl="0" marL="457200" rtl="0" algn="l">
              <a:spcBef>
                <a:spcPts val="0"/>
              </a:spcBef>
              <a:spcAft>
                <a:spcPts val="0"/>
              </a:spcAft>
              <a:buSzPts val="1400"/>
              <a:buChar char="●"/>
            </a:pPr>
            <a:r>
              <a:rPr b="1" lang="en"/>
              <a:t>Health records</a:t>
            </a:r>
            <a:r>
              <a:rPr lang="en"/>
              <a:t> - Switching the healthcare providers or doctors can be generated utilizing SBTs that hold your medical records. In theory, the SBT can replace the traditional slow procedure of filling out the documents with paperwork identifying the medical history and going from side to side with someone on your phone.</a:t>
            </a:r>
            <a:endParaRPr/>
          </a:p>
          <a:p>
            <a:pPr indent="-317500" lvl="0" marL="457200" rtl="0" algn="l">
              <a:spcBef>
                <a:spcPts val="0"/>
              </a:spcBef>
              <a:spcAft>
                <a:spcPts val="0"/>
              </a:spcAft>
              <a:buSzPts val="1400"/>
              <a:buChar char="●"/>
            </a:pPr>
            <a:r>
              <a:rPr b="1" lang="en"/>
              <a:t>Banks</a:t>
            </a:r>
            <a:r>
              <a:rPr lang="en"/>
              <a:t> - It enables people to create verifiable online reputations based on previous deeds. This may simplify monitoring a user’s history of decentralized finance (DeFi) borrowing and loan disbursements.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63"/>
          <p:cNvSpPr txBox="1"/>
          <p:nvPr>
            <p:ph type="title"/>
          </p:nvPr>
        </p:nvSpPr>
        <p:spPr>
          <a:xfrm>
            <a:off x="720000" y="2749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How do Soulbound Tokens work?</a:t>
            </a:r>
            <a:endParaRPr sz="2600"/>
          </a:p>
        </p:txBody>
      </p:sp>
      <p:sp>
        <p:nvSpPr>
          <p:cNvPr id="1018" name="Google Shape;1018;p16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Yes, anyone can say they went to Harvard by marking it as their alma mater on Facebook. </a:t>
            </a:r>
            <a:endParaRPr sz="1600"/>
          </a:p>
          <a:p>
            <a:pPr indent="-330200" lvl="0" marL="457200" rtl="0" algn="l">
              <a:spcBef>
                <a:spcPts val="0"/>
              </a:spcBef>
              <a:spcAft>
                <a:spcPts val="0"/>
              </a:spcAft>
              <a:buSzPts val="1600"/>
              <a:buChar char="●"/>
            </a:pPr>
            <a:r>
              <a:rPr lang="en" sz="1600"/>
              <a:t>But with SBTs, Harvard’s “Soul” (aka their private wallet) would have to grant your “Soul” (aka your private wallet) an SBT of a diploma for you to be able to effectively make that claim. In this respect, SBTs can be distributed amongst members of a group or institution as proof of affiliation. This would make it next to impossible for people to claim false credentials.</a:t>
            </a:r>
            <a:endParaRPr sz="1600"/>
          </a:p>
          <a:p>
            <a:pPr indent="-330200" lvl="0" marL="457200" rtl="0" algn="l">
              <a:spcBef>
                <a:spcPts val="0"/>
              </a:spcBef>
              <a:spcAft>
                <a:spcPts val="0"/>
              </a:spcAft>
              <a:buSzPts val="1600"/>
              <a:buChar char="●"/>
            </a:pPr>
            <a:r>
              <a:rPr lang="en" sz="1600"/>
              <a:t>However, what happens when a person or organization sends your Soul an SBT that you don’t want? SBTs are permanent, so are you stuck with them forever?</a:t>
            </a:r>
            <a:endParaRPr sz="1600"/>
          </a:p>
          <a:p>
            <a:pPr indent="-330200" lvl="0" marL="457200" rtl="0" algn="l">
              <a:spcBef>
                <a:spcPts val="0"/>
              </a:spcBef>
              <a:spcAft>
                <a:spcPts val="0"/>
              </a:spcAft>
              <a:buSzPts val="1600"/>
              <a:buChar char="●"/>
            </a:pPr>
            <a:r>
              <a:rPr lang="en" sz="1600"/>
              <a:t>Ideally, no. For the system to work effectively, the team stated that it must include features that let individuals hide an SBT from public view or destroy it. However, since the system doesn’t exist yet, the actual mechanics of this remains unclear.</a:t>
            </a:r>
            <a:endParaRPr sz="16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pic>
        <p:nvPicPr>
          <p:cNvPr id="1023" name="Google Shape;1023;p164"/>
          <p:cNvPicPr preferRelativeResize="0"/>
          <p:nvPr/>
        </p:nvPicPr>
        <p:blipFill>
          <a:blip r:embed="rId3">
            <a:alphaModFix/>
          </a:blip>
          <a:stretch>
            <a:fillRect/>
          </a:stretch>
        </p:blipFill>
        <p:spPr>
          <a:xfrm>
            <a:off x="152400" y="457200"/>
            <a:ext cx="8839204" cy="38801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p165"/>
          <p:cNvPicPr preferRelativeResize="0"/>
          <p:nvPr/>
        </p:nvPicPr>
        <p:blipFill>
          <a:blip r:embed="rId3">
            <a:alphaModFix/>
          </a:blip>
          <a:stretch>
            <a:fillRect/>
          </a:stretch>
        </p:blipFill>
        <p:spPr>
          <a:xfrm>
            <a:off x="152400" y="152400"/>
            <a:ext cx="8839204" cy="436349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166"/>
          <p:cNvPicPr preferRelativeResize="0"/>
          <p:nvPr/>
        </p:nvPicPr>
        <p:blipFill>
          <a:blip r:embed="rId3">
            <a:alphaModFix/>
          </a:blip>
          <a:stretch>
            <a:fillRect/>
          </a:stretch>
        </p:blipFill>
        <p:spPr>
          <a:xfrm>
            <a:off x="152400" y="152400"/>
            <a:ext cx="8491566" cy="48387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67"/>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is a Hardware Wallet?</a:t>
            </a:r>
            <a:endParaRPr sz="2600"/>
          </a:p>
        </p:txBody>
      </p:sp>
      <p:sp>
        <p:nvSpPr>
          <p:cNvPr id="1039" name="Google Shape;1039;p167"/>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Hardware wallets are one of the most secure methods for storing cryptocurrency.</a:t>
            </a:r>
            <a:endParaRPr sz="1600"/>
          </a:p>
          <a:p>
            <a:pPr indent="-330200" lvl="0" marL="457200" rtl="0" algn="l">
              <a:spcBef>
                <a:spcPts val="0"/>
              </a:spcBef>
              <a:spcAft>
                <a:spcPts val="0"/>
              </a:spcAft>
              <a:buSzPts val="1600"/>
              <a:buChar char="●"/>
            </a:pPr>
            <a:r>
              <a:rPr lang="en" sz="1600"/>
              <a:t>A Hard Wallet is a physical storage device that stores private keys, tokens, or cryptocurrencies. These devices may be flash drives or hard disk drives. Hard Wallets are usually more secure than soft wallets because of its physical offline nature and portability.</a:t>
            </a:r>
            <a:endParaRPr sz="1600"/>
          </a:p>
          <a:p>
            <a:pPr indent="-330200" lvl="0" marL="457200" rtl="0" algn="l">
              <a:spcBef>
                <a:spcPts val="0"/>
              </a:spcBef>
              <a:spcAft>
                <a:spcPts val="0"/>
              </a:spcAft>
              <a:buSzPts val="1600"/>
              <a:buChar char="●"/>
            </a:pPr>
            <a:r>
              <a:rPr lang="en" sz="1600"/>
              <a:t>Although hardware wallets are very secure, they are not suitable for everyone, especially not for inexperienced users. Typically, a hardware wallet is cumbersome and includes relatively complex operations and settings that are not beginner-friendly. A hardware wallet user has to back up their information regularly in case of loss, theft, or destruction. </a:t>
            </a:r>
            <a:endParaRPr sz="1600"/>
          </a:p>
          <a:p>
            <a:pPr indent="-330200" lvl="0" marL="457200" rtl="0" algn="l">
              <a:spcBef>
                <a:spcPts val="0"/>
              </a:spcBef>
              <a:spcAft>
                <a:spcPts val="0"/>
              </a:spcAft>
              <a:buSzPts val="1600"/>
              <a:buChar char="●"/>
            </a:pPr>
            <a:r>
              <a:rPr lang="en" sz="1600"/>
              <a:t>However, if it is peace of mind that you are after and you don’t require the flexibility that comes with hot wallets, then a hardware wallet is usually the best solution.</a:t>
            </a:r>
            <a:endParaRPr sz="16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68"/>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How to Use a Hardware Wallet</a:t>
            </a:r>
            <a:r>
              <a:rPr lang="en" sz="2600"/>
              <a:t>?</a:t>
            </a:r>
            <a:endParaRPr sz="2600"/>
          </a:p>
        </p:txBody>
      </p:sp>
      <p:sp>
        <p:nvSpPr>
          <p:cNvPr id="1045" name="Google Shape;1045;p168"/>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Every hardware wallet is a little different, but the steps are generally the same:</a:t>
            </a:r>
            <a:endParaRPr sz="1900"/>
          </a:p>
          <a:p>
            <a:pPr indent="-349250" lvl="0" marL="457200" rtl="0" algn="l">
              <a:spcBef>
                <a:spcPts val="0"/>
              </a:spcBef>
              <a:spcAft>
                <a:spcPts val="0"/>
              </a:spcAft>
              <a:buSzPts val="1900"/>
              <a:buAutoNum type="arabicPeriod"/>
            </a:pPr>
            <a:r>
              <a:rPr lang="en" sz="1900"/>
              <a:t>Connect the hardware wallet to a computer or smartphone</a:t>
            </a:r>
            <a:endParaRPr sz="1900"/>
          </a:p>
          <a:p>
            <a:pPr indent="-349250" lvl="0" marL="457200" rtl="0" algn="l">
              <a:spcBef>
                <a:spcPts val="0"/>
              </a:spcBef>
              <a:spcAft>
                <a:spcPts val="0"/>
              </a:spcAft>
              <a:buSzPts val="1900"/>
              <a:buAutoNum type="arabicPeriod"/>
            </a:pPr>
            <a:r>
              <a:rPr lang="en" sz="1900"/>
              <a:t>Upon setting up the device, you will need to set a PIN code to add an additional layer of security on the device</a:t>
            </a:r>
            <a:endParaRPr sz="1900"/>
          </a:p>
          <a:p>
            <a:pPr indent="-349250" lvl="0" marL="457200" rtl="0" algn="l">
              <a:spcBef>
                <a:spcPts val="0"/>
              </a:spcBef>
              <a:spcAft>
                <a:spcPts val="0"/>
              </a:spcAft>
              <a:buSzPts val="1900"/>
              <a:buAutoNum type="arabicPeriod"/>
            </a:pPr>
            <a:r>
              <a:rPr lang="en" sz="1900"/>
              <a:t>The app of your hardware wallet will provide you with a wallet address (public key) for sending and receiving crypto</a:t>
            </a:r>
            <a:endParaRPr sz="1900"/>
          </a:p>
          <a:p>
            <a:pPr indent="-349250" lvl="0" marL="457200" rtl="0" algn="l">
              <a:spcBef>
                <a:spcPts val="0"/>
              </a:spcBef>
              <a:spcAft>
                <a:spcPts val="0"/>
              </a:spcAft>
              <a:buSzPts val="1900"/>
              <a:buAutoNum type="arabicPeriod"/>
            </a:pPr>
            <a:r>
              <a:rPr lang="en" sz="1900"/>
              <a:t>When you send tokens from your hardware wallet to another address, confirm the transaction by physically inputting the PIN on the device</a:t>
            </a:r>
            <a:endParaRPr sz="1900"/>
          </a:p>
          <a:p>
            <a:pPr indent="-349250" lvl="0" marL="457200" rtl="0" algn="l">
              <a:spcBef>
                <a:spcPts val="0"/>
              </a:spcBef>
              <a:spcAft>
                <a:spcPts val="0"/>
              </a:spcAft>
              <a:buSzPts val="1900"/>
              <a:buAutoNum type="arabicPeriod"/>
            </a:pPr>
            <a:r>
              <a:rPr lang="en" sz="1900"/>
              <a:t>Wait for confirmation of the transaction</a:t>
            </a:r>
            <a:endParaRPr sz="19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pic>
        <p:nvPicPr>
          <p:cNvPr id="1050" name="Google Shape;1050;p169"/>
          <p:cNvPicPr preferRelativeResize="0"/>
          <p:nvPr/>
        </p:nvPicPr>
        <p:blipFill>
          <a:blip r:embed="rId3">
            <a:alphaModFix/>
          </a:blip>
          <a:stretch>
            <a:fillRect/>
          </a:stretch>
        </p:blipFill>
        <p:spPr>
          <a:xfrm>
            <a:off x="152400" y="228600"/>
            <a:ext cx="8839204" cy="473467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170"/>
          <p:cNvPicPr preferRelativeResize="0"/>
          <p:nvPr/>
        </p:nvPicPr>
        <p:blipFill>
          <a:blip r:embed="rId3">
            <a:alphaModFix/>
          </a:blip>
          <a:stretch>
            <a:fillRect/>
          </a:stretch>
        </p:blipFill>
        <p:spPr>
          <a:xfrm>
            <a:off x="304800" y="152400"/>
            <a:ext cx="8506148" cy="483870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1"/>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Is Multisignature Wallets (Multisig)?</a:t>
            </a:r>
            <a:endParaRPr sz="2600"/>
          </a:p>
        </p:txBody>
      </p:sp>
      <p:sp>
        <p:nvSpPr>
          <p:cNvPr id="1061" name="Google Shape;1061;p171"/>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As the name clearly implies, multisig wallets are crypto wallets that need multiple signatures. </a:t>
            </a:r>
            <a:endParaRPr sz="1600"/>
          </a:p>
          <a:p>
            <a:pPr indent="-330200" lvl="0" marL="457200" rtl="0" algn="l">
              <a:spcBef>
                <a:spcPts val="0"/>
              </a:spcBef>
              <a:spcAft>
                <a:spcPts val="0"/>
              </a:spcAft>
              <a:buSzPts val="1600"/>
              <a:buChar char="●"/>
            </a:pPr>
            <a:r>
              <a:rPr lang="en" sz="1600"/>
              <a:t>You would need two or more private keys for signing and sending a transaction with multisig wallets.</a:t>
            </a:r>
            <a:endParaRPr sz="1600"/>
          </a:p>
          <a:p>
            <a:pPr indent="-330200" lvl="0" marL="457200" rtl="0" algn="l">
              <a:spcBef>
                <a:spcPts val="0"/>
              </a:spcBef>
              <a:spcAft>
                <a:spcPts val="0"/>
              </a:spcAft>
              <a:buSzPts val="1600"/>
              <a:buChar char="●"/>
            </a:pPr>
            <a:r>
              <a:rPr lang="en" sz="1600"/>
              <a:t>The most promising advantage of using multi-signature addresses implies the possibility for two or more users to sign documents as a group.</a:t>
            </a:r>
            <a:endParaRPr sz="1600"/>
          </a:p>
          <a:p>
            <a:pPr indent="-330200" lvl="0" marL="457200" rtl="0" algn="l">
              <a:spcBef>
                <a:spcPts val="0"/>
              </a:spcBef>
              <a:spcAft>
                <a:spcPts val="0"/>
              </a:spcAft>
              <a:buSzPts val="1600"/>
              <a:buChar char="●"/>
            </a:pPr>
            <a:r>
              <a:rPr lang="en" sz="1600"/>
              <a:t>The co-owners and the signatories for shared wallets are termed as ‘copayers.’ </a:t>
            </a:r>
            <a:endParaRPr sz="1600"/>
          </a:p>
          <a:p>
            <a:pPr indent="-330200" lvl="0" marL="457200" rtl="0" algn="l">
              <a:spcBef>
                <a:spcPts val="0"/>
              </a:spcBef>
              <a:spcAft>
                <a:spcPts val="0"/>
              </a:spcAft>
              <a:buSzPts val="1600"/>
              <a:buChar char="●"/>
            </a:pPr>
            <a:r>
              <a:rPr lang="en" sz="1600"/>
              <a:t>Improved security with multisig wallets as they store private keys in different locations.</a:t>
            </a:r>
            <a:endParaRPr sz="1600"/>
          </a:p>
          <a:p>
            <a:pPr indent="-330200" lvl="0" marL="457200" rtl="0" algn="l">
              <a:spcBef>
                <a:spcPts val="0"/>
              </a:spcBef>
              <a:spcAft>
                <a:spcPts val="0"/>
              </a:spcAft>
              <a:buSzPts val="1600"/>
              <a:buChar char="●"/>
            </a:pPr>
            <a:r>
              <a:rPr lang="en" sz="1600"/>
              <a:t>All co-payers associated with the wallet can view the details of different transactions and funds in the wallet.</a:t>
            </a:r>
            <a:endParaRPr sz="1600"/>
          </a:p>
          <a:p>
            <a:pPr indent="-330200" lvl="0" marL="457200" rtl="0" algn="l">
              <a:spcBef>
                <a:spcPts val="0"/>
              </a:spcBef>
              <a:spcAft>
                <a:spcPts val="0"/>
              </a:spcAft>
              <a:buSzPts val="1600"/>
              <a:buChar char="●"/>
            </a:pPr>
            <a:r>
              <a:rPr lang="en" sz="1600"/>
              <a:t>Multiple co-payers have to sign a transaction for sending funds from a multisig wallet, thereby enhancing its security.</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 (ETH)?</a:t>
            </a:r>
            <a:endParaRPr/>
          </a:p>
        </p:txBody>
      </p:sp>
      <p:sp>
        <p:nvSpPr>
          <p:cNvPr id="396" name="Google Shape;396;p5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Ether is the transactional token that facilitates operations on the Ethereum Blockchain network.</a:t>
            </a:r>
            <a:endParaRPr sz="2200"/>
          </a:p>
          <a:p>
            <a:pPr indent="-368300" lvl="0" marL="457200" rtl="0" algn="l">
              <a:spcBef>
                <a:spcPts val="0"/>
              </a:spcBef>
              <a:spcAft>
                <a:spcPts val="0"/>
              </a:spcAft>
              <a:buSzPts val="2200"/>
              <a:buChar char="●"/>
            </a:pPr>
            <a:r>
              <a:rPr lang="en" sz="2200"/>
              <a:t>While ether is the cryptocurrency of the Ethereum network, metaphorically speaking, it is more accurate to refer to it as the "fuel" of the network.</a:t>
            </a:r>
            <a:endParaRPr sz="2200"/>
          </a:p>
          <a:p>
            <a:pPr indent="-368300" lvl="0" marL="457200" rtl="0" algn="l">
              <a:spcBef>
                <a:spcPts val="0"/>
              </a:spcBef>
              <a:spcAft>
                <a:spcPts val="0"/>
              </a:spcAft>
              <a:buSzPts val="2200"/>
              <a:buChar char="●"/>
            </a:pPr>
            <a:r>
              <a:rPr lang="en" sz="2200"/>
              <a:t>Ether is the world’s second-largest virtual currency by market capitalization; it is second only to Bitcoin (BTC) according to market value.</a:t>
            </a:r>
            <a:endParaRPr sz="2200"/>
          </a:p>
          <a:p>
            <a:pPr indent="-368300" lvl="0" marL="457200" rtl="0" algn="l">
              <a:spcBef>
                <a:spcPts val="0"/>
              </a:spcBef>
              <a:spcAft>
                <a:spcPts val="0"/>
              </a:spcAft>
              <a:buSzPts val="2200"/>
              <a:buChar char="●"/>
            </a:pPr>
            <a:r>
              <a:rPr lang="en" sz="2200"/>
              <a:t>ETH isn’t just a speculative asset; it has actual value.</a:t>
            </a:r>
            <a:endParaRPr sz="2200"/>
          </a:p>
        </p:txBody>
      </p:sp>
      <p:pic>
        <p:nvPicPr>
          <p:cNvPr id="397" name="Google Shape;397;p55"/>
          <p:cNvPicPr preferRelativeResize="0"/>
          <p:nvPr/>
        </p:nvPicPr>
        <p:blipFill>
          <a:blip r:embed="rId3">
            <a:alphaModFix/>
          </a:blip>
          <a:stretch>
            <a:fillRect/>
          </a:stretch>
        </p:blipFill>
        <p:spPr>
          <a:xfrm>
            <a:off x="5531225" y="57200"/>
            <a:ext cx="1123625" cy="11236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7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Is Gnosis Safe?</a:t>
            </a:r>
            <a:endParaRPr sz="2600"/>
          </a:p>
        </p:txBody>
      </p:sp>
      <p:sp>
        <p:nvSpPr>
          <p:cNvPr id="1067" name="Google Shape;1067;p17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Gnosis Safe is one of the most popular digital asset management platforms for DAOs, with over $90B worth of assets stored in self custody. </a:t>
            </a:r>
            <a:endParaRPr sz="1700"/>
          </a:p>
          <a:p>
            <a:pPr indent="-336550" lvl="0" marL="457200" rtl="0" algn="l">
              <a:spcBef>
                <a:spcPts val="0"/>
              </a:spcBef>
              <a:spcAft>
                <a:spcPts val="0"/>
              </a:spcAft>
              <a:buSzPts val="1700"/>
              <a:buChar char="●"/>
            </a:pPr>
            <a:r>
              <a:rPr lang="en" sz="1700"/>
              <a:t>Many DAOs, including Uniswap, Maker DAO, Aave, and Bit DAO use Gnosis Safe for their custody needs.</a:t>
            </a:r>
            <a:endParaRPr sz="1700"/>
          </a:p>
          <a:p>
            <a:pPr indent="-336550" lvl="0" marL="457200" rtl="0" algn="l">
              <a:spcBef>
                <a:spcPts val="0"/>
              </a:spcBef>
              <a:spcAft>
                <a:spcPts val="0"/>
              </a:spcAft>
              <a:buSzPts val="1700"/>
              <a:buChar char="●"/>
            </a:pPr>
            <a:r>
              <a:rPr lang="en" sz="1700"/>
              <a:t>A key feature that makes Gnosis Safe the self-custody wallet of choice for DAOs is its multi-sig feature, which provides additional security for DAOs to deploy funds.</a:t>
            </a:r>
            <a:endParaRPr sz="1700"/>
          </a:p>
          <a:p>
            <a:pPr indent="-336550" lvl="0" marL="457200" rtl="0" algn="l">
              <a:spcBef>
                <a:spcPts val="0"/>
              </a:spcBef>
              <a:spcAft>
                <a:spcPts val="0"/>
              </a:spcAft>
              <a:buSzPts val="1700"/>
              <a:buChar char="●"/>
            </a:pPr>
            <a:r>
              <a:rPr lang="en" sz="1700"/>
              <a:t>Currently, DAOs can use Gnosis Safe to manage their funds in two ways. First, they can transact directly with the Gnosis Safe wallet and their ecosystem of apps called Safe apps. Second, they can connect their wallet of choice with Gnosis Safe using WalletConnect.</a:t>
            </a:r>
            <a:endParaRPr sz="17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173"/>
          <p:cNvPicPr preferRelativeResize="0"/>
          <p:nvPr/>
        </p:nvPicPr>
        <p:blipFill>
          <a:blip r:embed="rId3">
            <a:alphaModFix/>
          </a:blip>
          <a:stretch>
            <a:fillRect/>
          </a:stretch>
        </p:blipFill>
        <p:spPr>
          <a:xfrm>
            <a:off x="457200" y="152400"/>
            <a:ext cx="8244306" cy="483869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7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Blockchain?</a:t>
            </a:r>
            <a:endParaRPr/>
          </a:p>
        </p:txBody>
      </p:sp>
      <p:sp>
        <p:nvSpPr>
          <p:cNvPr id="1078" name="Google Shape;1078;p17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blockchain is a distributed database or ledger that is shared among the nodes of a computer network. As a database, a blockchain stores information electronically in digital format.</a:t>
            </a:r>
            <a:endParaRPr/>
          </a:p>
          <a:p>
            <a:pPr indent="-317500" lvl="0" marL="457200" rtl="0" algn="l">
              <a:spcBef>
                <a:spcPts val="0"/>
              </a:spcBef>
              <a:spcAft>
                <a:spcPts val="0"/>
              </a:spcAft>
              <a:buSzPts val="1400"/>
              <a:buChar char="●"/>
            </a:pPr>
            <a:r>
              <a:rPr lang="en"/>
              <a:t>One key difference between a typical database and a blockchain is how the data is structured. </a:t>
            </a:r>
            <a:endParaRPr/>
          </a:p>
          <a:p>
            <a:pPr indent="-317500" lvl="0" marL="457200" rtl="0" algn="l">
              <a:spcBef>
                <a:spcPts val="0"/>
              </a:spcBef>
              <a:spcAft>
                <a:spcPts val="0"/>
              </a:spcAft>
              <a:buSzPts val="1400"/>
              <a:buChar char="●"/>
            </a:pPr>
            <a:r>
              <a:rPr lang="en"/>
              <a:t>A blockchain collects information together in groups, known as blocks, that hold sets of information. Blocks have certain storage capacities and, when filled, are closed and linked to the previously filled block, forming a chain of data known as the blockchain. </a:t>
            </a:r>
            <a:endParaRPr/>
          </a:p>
          <a:p>
            <a:pPr indent="-317500" lvl="0" marL="457200" rtl="0" algn="l">
              <a:spcBef>
                <a:spcPts val="0"/>
              </a:spcBef>
              <a:spcAft>
                <a:spcPts val="0"/>
              </a:spcAft>
              <a:buSzPts val="1400"/>
              <a:buChar char="●"/>
            </a:pPr>
            <a:r>
              <a:rPr lang="en"/>
              <a:t>All new information that follows that freshly added block is compiled into a newly formed block that will then also be added to the chain once filled.</a:t>
            </a:r>
            <a:endParaRPr/>
          </a:p>
          <a:p>
            <a:pPr indent="-317500" lvl="0" marL="457200" rtl="0" algn="l">
              <a:spcBef>
                <a:spcPts val="0"/>
              </a:spcBef>
              <a:spcAft>
                <a:spcPts val="0"/>
              </a:spcAft>
              <a:buSzPts val="1400"/>
              <a:buChar char="●"/>
            </a:pPr>
            <a:r>
              <a:rPr lang="en"/>
              <a:t>A database usually structures its data into tables, whereas a blockchain, as its name implies, structures its data into chunks (blocks) that are strung together. This data structure inherently makes an irreversible timeline of data when implemented in a decentralized nature. When a block is filled, it is set in stone and becomes a part of this timeline.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Does a Blockchain Work?</a:t>
            </a:r>
            <a:endParaRPr/>
          </a:p>
        </p:txBody>
      </p:sp>
      <p:sp>
        <p:nvSpPr>
          <p:cNvPr id="1084" name="Google Shape;1084;p17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Visual Blockchain Demo, Watch Video</a:t>
            </a:r>
            <a:endParaRPr/>
          </a:p>
          <a:p>
            <a:pPr indent="0" lvl="0" marL="0" rtl="0" algn="l">
              <a:spcBef>
                <a:spcPts val="0"/>
              </a:spcBef>
              <a:spcAft>
                <a:spcPts val="0"/>
              </a:spcAft>
              <a:buNone/>
            </a:pPr>
            <a:r>
              <a:rPr lang="en" u="sng">
                <a:solidFill>
                  <a:schemeClr val="hlink"/>
                </a:solidFill>
                <a:hlinkClick r:id="rId3"/>
              </a:rPr>
              <a:t>https://www.youtube.com/watch?v=_160oMzblY8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Hash Works, learn by doing it:</a:t>
            </a:r>
            <a:endParaRPr/>
          </a:p>
          <a:p>
            <a:pPr indent="0" lvl="0" marL="0" rtl="0" algn="l">
              <a:spcBef>
                <a:spcPts val="0"/>
              </a:spcBef>
              <a:spcAft>
                <a:spcPts val="0"/>
              </a:spcAft>
              <a:buNone/>
            </a:pPr>
            <a:r>
              <a:rPr lang="en" u="sng">
                <a:solidFill>
                  <a:schemeClr val="hlink"/>
                </a:solidFill>
                <a:hlinkClick r:id="rId4"/>
              </a:rPr>
              <a:t>https://andersbrownworth.com/blockchain/hash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Block is mined, learn by doing it:</a:t>
            </a:r>
            <a:endParaRPr/>
          </a:p>
          <a:p>
            <a:pPr indent="0" lvl="0" marL="0" rtl="0" algn="l">
              <a:spcBef>
                <a:spcPts val="0"/>
              </a:spcBef>
              <a:spcAft>
                <a:spcPts val="0"/>
              </a:spcAft>
              <a:buNone/>
            </a:pPr>
            <a:r>
              <a:rPr lang="en" u="sng">
                <a:solidFill>
                  <a:schemeClr val="hlink"/>
                </a:solidFill>
                <a:hlinkClick r:id="rId5"/>
              </a:rPr>
              <a:t>https://andersbrownworth.com/blockchain/block</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a Chain of Blocks is put together, learn by doing it:</a:t>
            </a:r>
            <a:endParaRPr/>
          </a:p>
          <a:p>
            <a:pPr indent="0" lvl="0" marL="0" rtl="0" algn="l">
              <a:spcBef>
                <a:spcPts val="0"/>
              </a:spcBef>
              <a:spcAft>
                <a:spcPts val="0"/>
              </a:spcAft>
              <a:buNone/>
            </a:pPr>
            <a:r>
              <a:rPr lang="en" u="sng">
                <a:solidFill>
                  <a:schemeClr val="hlink"/>
                </a:solidFill>
                <a:hlinkClick r:id="rId6"/>
              </a:rPr>
              <a:t>https://andersbrownworth.com/blockchain/blockchain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Distributed Blockchain demo:</a:t>
            </a:r>
            <a:endParaRPr/>
          </a:p>
          <a:p>
            <a:pPr indent="0" lvl="0" marL="0" rtl="0" algn="l">
              <a:spcBef>
                <a:spcPts val="0"/>
              </a:spcBef>
              <a:spcAft>
                <a:spcPts val="0"/>
              </a:spcAft>
              <a:buNone/>
            </a:pPr>
            <a:r>
              <a:rPr lang="en" u="sng">
                <a:solidFill>
                  <a:schemeClr val="hlink"/>
                </a:solidFill>
                <a:hlinkClick r:id="rId7"/>
              </a:rPr>
              <a:t>https://andersbrownworth.com/blockchain/distributed</a:t>
            </a:r>
            <a:endParaRPr/>
          </a:p>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Public / Private Keys and Signing</a:t>
            </a:r>
            <a:endParaRPr/>
          </a:p>
        </p:txBody>
      </p:sp>
      <p:sp>
        <p:nvSpPr>
          <p:cNvPr id="1090" name="Google Shape;1090;p17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Video</a:t>
            </a:r>
            <a:endParaRPr/>
          </a:p>
          <a:p>
            <a:pPr indent="0" lvl="0" marL="0" rtl="0" algn="l">
              <a:spcBef>
                <a:spcPts val="0"/>
              </a:spcBef>
              <a:spcAft>
                <a:spcPts val="0"/>
              </a:spcAft>
              <a:buNone/>
            </a:pPr>
            <a:r>
              <a:rPr lang="en" u="sng">
                <a:solidFill>
                  <a:schemeClr val="hlink"/>
                </a:solidFill>
                <a:hlinkClick r:id="rId3"/>
              </a:rPr>
              <a:t>https://www.youtube.com/watch?v=xIDL_akeras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Tokens, learn by doing it:</a:t>
            </a:r>
            <a:endParaRPr/>
          </a:p>
          <a:p>
            <a:pPr indent="0" lvl="0" marL="0" rtl="0" algn="l">
              <a:spcBef>
                <a:spcPts val="0"/>
              </a:spcBef>
              <a:spcAft>
                <a:spcPts val="0"/>
              </a:spcAft>
              <a:buNone/>
            </a:pPr>
            <a:r>
              <a:rPr lang="en"/>
              <a:t>https://andersbrownworth.com/blockchain/tokens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Coinbase Transactions</a:t>
            </a:r>
            <a:r>
              <a:rPr lang="en"/>
              <a:t>, learn by doing it:</a:t>
            </a:r>
            <a:endParaRPr/>
          </a:p>
          <a:p>
            <a:pPr indent="0" lvl="0" marL="0" rtl="0" algn="l">
              <a:spcBef>
                <a:spcPts val="0"/>
              </a:spcBef>
              <a:spcAft>
                <a:spcPts val="0"/>
              </a:spcAft>
              <a:buNone/>
            </a:pPr>
            <a:r>
              <a:rPr lang="en" u="sng">
                <a:solidFill>
                  <a:schemeClr val="hlink"/>
                </a:solidFill>
                <a:hlinkClick r:id="rId4"/>
              </a:rPr>
              <a:t>https://andersbrownworth.com/blockchain/coinbase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77"/>
          <p:cNvSpPr txBox="1"/>
          <p:nvPr>
            <p:ph type="title"/>
          </p:nvPr>
        </p:nvSpPr>
        <p:spPr>
          <a:xfrm>
            <a:off x="819150" y="477425"/>
            <a:ext cx="7505700" cy="51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Addresses</a:t>
            </a:r>
            <a:endParaRPr/>
          </a:p>
        </p:txBody>
      </p:sp>
      <p:sp>
        <p:nvSpPr>
          <p:cNvPr id="1096" name="Google Shape;1096;p177"/>
          <p:cNvSpPr txBox="1"/>
          <p:nvPr>
            <p:ph idx="1" type="body"/>
          </p:nvPr>
        </p:nvSpPr>
        <p:spPr>
          <a:xfrm>
            <a:off x="819150" y="1139100"/>
            <a:ext cx="7505700" cy="355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t>One of Ethereum’s foundational technologies is </a:t>
            </a:r>
            <a:r>
              <a:rPr i="1" lang="en" sz="1800"/>
              <a:t>cryptography </a:t>
            </a:r>
            <a:endParaRPr sz="1800"/>
          </a:p>
          <a:p>
            <a:pPr indent="0" lvl="0" marL="0" rtl="0" algn="l">
              <a:lnSpc>
                <a:spcPct val="115000"/>
              </a:lnSpc>
              <a:spcBef>
                <a:spcPts val="1600"/>
              </a:spcBef>
              <a:spcAft>
                <a:spcPts val="0"/>
              </a:spcAft>
              <a:buSzPts val="1300"/>
              <a:buNone/>
            </a:pPr>
            <a:r>
              <a:rPr lang="en" sz="2400"/>
              <a:t>Two types of Accounts</a:t>
            </a:r>
            <a:endParaRPr sz="2400"/>
          </a:p>
          <a:p>
            <a:pPr indent="-342900" lvl="0" marL="457200" rtl="0" algn="l">
              <a:lnSpc>
                <a:spcPct val="115000"/>
              </a:lnSpc>
              <a:spcBef>
                <a:spcPts val="1600"/>
              </a:spcBef>
              <a:spcAft>
                <a:spcPts val="0"/>
              </a:spcAft>
              <a:buSzPts val="1800"/>
              <a:buAutoNum type="arabicPeriod"/>
            </a:pPr>
            <a:r>
              <a:rPr lang="en" sz="1800"/>
              <a:t>Externally owned Accounts (EOA)</a:t>
            </a:r>
            <a:endParaRPr sz="1800"/>
          </a:p>
          <a:p>
            <a:pPr indent="-342900" lvl="0" marL="457200" rtl="0" algn="l">
              <a:lnSpc>
                <a:spcPct val="115000"/>
              </a:lnSpc>
              <a:spcBef>
                <a:spcPts val="0"/>
              </a:spcBef>
              <a:spcAft>
                <a:spcPts val="0"/>
              </a:spcAft>
              <a:buSzPts val="1800"/>
              <a:buAutoNum type="arabicPeriod"/>
            </a:pPr>
            <a:r>
              <a:rPr lang="en" sz="1800"/>
              <a:t>Contract Account</a:t>
            </a:r>
            <a:endParaRPr sz="1800"/>
          </a:p>
          <a:p>
            <a:pPr indent="0" lvl="0" marL="0" marR="0" rtl="0" algn="l">
              <a:lnSpc>
                <a:spcPct val="115000"/>
              </a:lnSpc>
              <a:spcBef>
                <a:spcPts val="1600"/>
              </a:spcBef>
              <a:spcAft>
                <a:spcPts val="0"/>
              </a:spcAft>
              <a:buSzPts val="1300"/>
              <a:buNone/>
            </a:pPr>
            <a:r>
              <a:rPr lang="en" sz="2400"/>
              <a:t>Ownership of Ether by EOAs is established through </a:t>
            </a:r>
            <a:endParaRPr sz="2400"/>
          </a:p>
          <a:p>
            <a:pPr indent="-342900" lvl="0" marL="457200" rtl="0" algn="l">
              <a:lnSpc>
                <a:spcPct val="100000"/>
              </a:lnSpc>
              <a:spcBef>
                <a:spcPts val="1600"/>
              </a:spcBef>
              <a:spcAft>
                <a:spcPts val="0"/>
              </a:spcAft>
              <a:buSzPts val="1800"/>
              <a:buAutoNum type="arabicPeriod"/>
            </a:pPr>
            <a:r>
              <a:rPr lang="en" sz="1800"/>
              <a:t>Digital private keys,</a:t>
            </a:r>
            <a:endParaRPr sz="1800"/>
          </a:p>
          <a:p>
            <a:pPr indent="-342900" lvl="0" marL="457200" rtl="0" algn="l">
              <a:lnSpc>
                <a:spcPct val="100000"/>
              </a:lnSpc>
              <a:spcBef>
                <a:spcPts val="0"/>
              </a:spcBef>
              <a:spcAft>
                <a:spcPts val="0"/>
              </a:spcAft>
              <a:buSzPts val="1800"/>
              <a:buAutoNum type="arabicPeriod"/>
            </a:pPr>
            <a:r>
              <a:rPr lang="en" sz="1800"/>
              <a:t>Ethereum addresses, and </a:t>
            </a:r>
            <a:endParaRPr sz="1800"/>
          </a:p>
          <a:p>
            <a:pPr indent="-342900" lvl="0" marL="457200" rtl="0" algn="l">
              <a:lnSpc>
                <a:spcPct val="100000"/>
              </a:lnSpc>
              <a:spcBef>
                <a:spcPts val="0"/>
              </a:spcBef>
              <a:spcAft>
                <a:spcPts val="0"/>
              </a:spcAft>
              <a:buSzPts val="1800"/>
              <a:buAutoNum type="arabicPeriod"/>
            </a:pPr>
            <a:r>
              <a:rPr lang="en" sz="1800"/>
              <a:t>Digital signatures</a:t>
            </a:r>
            <a:endParaRPr sz="1800"/>
          </a:p>
          <a:p>
            <a:pPr indent="0" lvl="0" marL="457200" rtl="0" algn="l">
              <a:lnSpc>
                <a:spcPct val="115000"/>
              </a:lnSpc>
              <a:spcBef>
                <a:spcPts val="0"/>
              </a:spcBef>
              <a:spcAft>
                <a:spcPts val="1600"/>
              </a:spcAft>
              <a:buSzPts val="1300"/>
              <a:buNone/>
            </a:pPr>
            <a:r>
              <a:t/>
            </a:r>
            <a:endParaRPr sz="1800"/>
          </a:p>
        </p:txBody>
      </p:sp>
      <p:pic>
        <p:nvPicPr>
          <p:cNvPr id="1097" name="Google Shape;1097;p177"/>
          <p:cNvPicPr preferRelativeResize="0"/>
          <p:nvPr/>
        </p:nvPicPr>
        <p:blipFill rotWithShape="1">
          <a:blip r:embed="rId3">
            <a:alphaModFix/>
          </a:blip>
          <a:srcRect b="0" l="0" r="0" t="0"/>
          <a:stretch/>
        </p:blipFill>
        <p:spPr>
          <a:xfrm>
            <a:off x="4876796" y="1596221"/>
            <a:ext cx="4035825" cy="16409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8"/>
          <p:cNvSpPr txBox="1"/>
          <p:nvPr>
            <p:ph type="title"/>
          </p:nvPr>
        </p:nvSpPr>
        <p:spPr>
          <a:xfrm>
            <a:off x="749050" y="37245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Addresses</a:t>
            </a:r>
            <a:endParaRPr/>
          </a:p>
        </p:txBody>
      </p:sp>
      <p:sp>
        <p:nvSpPr>
          <p:cNvPr id="1103" name="Google Shape;1103;p178"/>
          <p:cNvSpPr txBox="1"/>
          <p:nvPr>
            <p:ph idx="1" type="body"/>
          </p:nvPr>
        </p:nvSpPr>
        <p:spPr>
          <a:xfrm>
            <a:off x="819150" y="1025200"/>
            <a:ext cx="7505700" cy="3413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An externally owned account can send messages to other </a:t>
            </a:r>
            <a:r>
              <a:rPr lang="en" sz="1900" u="sng"/>
              <a:t>externally owned accounts </a:t>
            </a:r>
            <a:r>
              <a:rPr lang="en" sz="1900"/>
              <a:t>OR to other </a:t>
            </a:r>
            <a:r>
              <a:rPr lang="en" sz="1900" u="sng"/>
              <a:t>contract accounts</a:t>
            </a:r>
            <a:r>
              <a:rPr lang="en" sz="1900"/>
              <a:t> by creating and signing a transaction using its private key</a:t>
            </a:r>
            <a:r>
              <a:rPr b="1" lang="en" sz="1900"/>
              <a:t>.</a:t>
            </a:r>
            <a:endParaRPr b="1" sz="1900"/>
          </a:p>
          <a:p>
            <a:pPr indent="0" lvl="0" marL="0" rtl="0" algn="l">
              <a:lnSpc>
                <a:spcPct val="115000"/>
              </a:lnSpc>
              <a:spcBef>
                <a:spcPts val="1600"/>
              </a:spcBef>
              <a:spcAft>
                <a:spcPts val="0"/>
              </a:spcAft>
              <a:buSzPts val="1300"/>
              <a:buNone/>
            </a:pPr>
            <a:r>
              <a:t/>
            </a:r>
            <a:endParaRPr b="1" sz="1900">
              <a:solidFill>
                <a:srgbClr val="000000"/>
              </a:solidFill>
              <a:highlight>
                <a:srgbClr val="FFFFFF"/>
              </a:highlight>
            </a:endParaRPr>
          </a:p>
          <a:p>
            <a:pPr indent="0" lvl="0" marL="0" rtl="0" algn="l">
              <a:lnSpc>
                <a:spcPct val="115000"/>
              </a:lnSpc>
              <a:spcBef>
                <a:spcPts val="1600"/>
              </a:spcBef>
              <a:spcAft>
                <a:spcPts val="0"/>
              </a:spcAft>
              <a:buSzPts val="1300"/>
              <a:buNone/>
            </a:pPr>
            <a:r>
              <a:t/>
            </a:r>
            <a:endParaRPr b="1" sz="1900">
              <a:solidFill>
                <a:srgbClr val="000000"/>
              </a:solidFill>
              <a:highlight>
                <a:srgbClr val="FFFFFF"/>
              </a:highlight>
            </a:endParaRPr>
          </a:p>
          <a:p>
            <a:pPr indent="0" lvl="0" marL="0" rtl="0" algn="l">
              <a:lnSpc>
                <a:spcPct val="115000"/>
              </a:lnSpc>
              <a:spcBef>
                <a:spcPts val="1600"/>
              </a:spcBef>
              <a:spcAft>
                <a:spcPts val="0"/>
              </a:spcAft>
              <a:buSzPts val="1300"/>
              <a:buNone/>
            </a:pPr>
            <a:r>
              <a:t/>
            </a:r>
            <a:endParaRPr b="1" sz="1900">
              <a:solidFill>
                <a:srgbClr val="000000"/>
              </a:solidFill>
              <a:highlight>
                <a:srgbClr val="FFFFFF"/>
              </a:highlight>
            </a:endParaRPr>
          </a:p>
          <a:p>
            <a:pPr indent="-349250" lvl="0" marL="457200" rtl="0" algn="l">
              <a:lnSpc>
                <a:spcPct val="115000"/>
              </a:lnSpc>
              <a:spcBef>
                <a:spcPts val="1600"/>
              </a:spcBef>
              <a:spcAft>
                <a:spcPts val="0"/>
              </a:spcAft>
              <a:buSzPts val="1900"/>
              <a:buChar char="●"/>
            </a:pPr>
            <a:r>
              <a:rPr lang="en" sz="1900"/>
              <a:t>Unlike externally owned accounts, contract accounts can’t initiate new transactions on their own</a:t>
            </a:r>
            <a:endParaRPr sz="1900"/>
          </a:p>
          <a:p>
            <a:pPr indent="0" lvl="0" marL="0" rtl="0" algn="l">
              <a:lnSpc>
                <a:spcPct val="115000"/>
              </a:lnSpc>
              <a:spcBef>
                <a:spcPts val="1600"/>
              </a:spcBef>
              <a:spcAft>
                <a:spcPts val="1600"/>
              </a:spcAft>
              <a:buSzPts val="1300"/>
              <a:buNone/>
            </a:pPr>
            <a:r>
              <a:t/>
            </a:r>
            <a:endParaRPr b="1" sz="1900">
              <a:solidFill>
                <a:srgbClr val="000000"/>
              </a:solidFill>
              <a:highlight>
                <a:srgbClr val="FFFFFF"/>
              </a:highlight>
            </a:endParaRPr>
          </a:p>
        </p:txBody>
      </p:sp>
      <p:pic>
        <p:nvPicPr>
          <p:cNvPr id="1104" name="Google Shape;1104;p178"/>
          <p:cNvPicPr preferRelativeResize="0"/>
          <p:nvPr/>
        </p:nvPicPr>
        <p:blipFill rotWithShape="1">
          <a:blip r:embed="rId3">
            <a:alphaModFix/>
          </a:blip>
          <a:srcRect b="48511" l="0" r="0" t="0"/>
          <a:stretch/>
        </p:blipFill>
        <p:spPr>
          <a:xfrm>
            <a:off x="1420300" y="2206500"/>
            <a:ext cx="5783124" cy="14654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79"/>
          <p:cNvSpPr txBox="1"/>
          <p:nvPr>
            <p:ph type="title"/>
          </p:nvPr>
        </p:nvSpPr>
        <p:spPr>
          <a:xfrm>
            <a:off x="461775" y="286675"/>
            <a:ext cx="7505700" cy="59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Keys</a:t>
            </a:r>
            <a:endParaRPr/>
          </a:p>
        </p:txBody>
      </p:sp>
      <p:sp>
        <p:nvSpPr>
          <p:cNvPr id="1110" name="Google Shape;1110;p179"/>
          <p:cNvSpPr txBox="1"/>
          <p:nvPr>
            <p:ph idx="1" type="body"/>
          </p:nvPr>
        </p:nvSpPr>
        <p:spPr>
          <a:xfrm>
            <a:off x="272025" y="865450"/>
            <a:ext cx="8771100" cy="363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300"/>
              <a:buNone/>
            </a:pPr>
            <a:r>
              <a:rPr lang="en" sz="2000">
                <a:latin typeface="Arial"/>
                <a:ea typeface="Arial"/>
                <a:cs typeface="Arial"/>
                <a:sym typeface="Arial"/>
              </a:rPr>
              <a:t>Private keys are not used directly in the Ethereum system.</a:t>
            </a:r>
            <a:endParaRPr sz="2000">
              <a:latin typeface="Arial"/>
              <a:ea typeface="Arial"/>
              <a:cs typeface="Arial"/>
              <a:sym typeface="Arial"/>
            </a:endParaRPr>
          </a:p>
          <a:p>
            <a:pPr indent="-342900" lvl="1" marL="914400" rtl="0" algn="l">
              <a:lnSpc>
                <a:spcPct val="105000"/>
              </a:lnSpc>
              <a:spcBef>
                <a:spcPts val="1600"/>
              </a:spcBef>
              <a:spcAft>
                <a:spcPts val="0"/>
              </a:spcAft>
              <a:buSzPts val="1800"/>
              <a:buFont typeface="Arial"/>
              <a:buChar char="◆"/>
            </a:pPr>
            <a:r>
              <a:rPr lang="en" sz="1800"/>
              <a:t>Account addresses are derived directly from private keys. </a:t>
            </a:r>
            <a:endParaRPr sz="1800"/>
          </a:p>
          <a:p>
            <a:pPr indent="-342900" lvl="1" marL="914400" marR="0" rtl="0" algn="l">
              <a:lnSpc>
                <a:spcPct val="105000"/>
              </a:lnSpc>
              <a:spcBef>
                <a:spcPts val="500"/>
              </a:spcBef>
              <a:spcAft>
                <a:spcPts val="0"/>
              </a:spcAft>
              <a:buSzPts val="1800"/>
              <a:buChar char="◆"/>
            </a:pPr>
            <a:r>
              <a:rPr lang="en" sz="1800"/>
              <a:t>Private key uniquely determines a single Ethereum address, also known as an account.</a:t>
            </a:r>
            <a:endParaRPr sz="1800"/>
          </a:p>
          <a:p>
            <a:pPr indent="0" lvl="0" marL="457200" marR="0" rtl="0" algn="l">
              <a:lnSpc>
                <a:spcPct val="150000"/>
              </a:lnSpc>
              <a:spcBef>
                <a:spcPts val="1500"/>
              </a:spcBef>
              <a:spcAft>
                <a:spcPts val="0"/>
              </a:spcAft>
              <a:buSzPts val="1300"/>
              <a:buNone/>
            </a:pPr>
            <a:r>
              <a:rPr lang="en" sz="2000">
                <a:latin typeface="Arial"/>
                <a:ea typeface="Arial"/>
                <a:cs typeface="Arial"/>
                <a:sym typeface="Arial"/>
              </a:rPr>
              <a:t>Access and control of funds is achieved with digital signature</a:t>
            </a:r>
            <a:endParaRPr sz="2000">
              <a:latin typeface="Arial"/>
              <a:ea typeface="Arial"/>
              <a:cs typeface="Arial"/>
              <a:sym typeface="Arial"/>
            </a:endParaRPr>
          </a:p>
          <a:p>
            <a:pPr indent="-342900" lvl="1" marL="914400" marR="0" rtl="0" algn="l">
              <a:lnSpc>
                <a:spcPct val="105000"/>
              </a:lnSpc>
              <a:spcBef>
                <a:spcPts val="300"/>
              </a:spcBef>
              <a:spcAft>
                <a:spcPts val="0"/>
              </a:spcAft>
              <a:buSzPts val="1800"/>
              <a:buChar char="◆"/>
            </a:pPr>
            <a:r>
              <a:rPr lang="en" sz="1800"/>
              <a:t>Ethereum transactions require a valid digital signature to be included in the blockchain.</a:t>
            </a:r>
            <a:endParaRPr sz="1800"/>
          </a:p>
          <a:p>
            <a:pPr indent="-342900" lvl="1" marL="914400" marR="0" rtl="0" algn="l">
              <a:lnSpc>
                <a:spcPct val="105000"/>
              </a:lnSpc>
              <a:spcBef>
                <a:spcPts val="500"/>
              </a:spcBef>
              <a:spcAft>
                <a:spcPts val="0"/>
              </a:spcAft>
              <a:buSzPts val="1800"/>
              <a:buChar char="◆"/>
            </a:pPr>
            <a:r>
              <a:rPr lang="en" sz="1800"/>
              <a:t>Anyone with a copy of a private key has control of the corresponding account and any Ether it holds.</a:t>
            </a:r>
            <a:endParaRPr sz="1800"/>
          </a:p>
          <a:p>
            <a:pPr indent="-342900" lvl="1" marL="914400" marR="0" rtl="0" algn="l">
              <a:lnSpc>
                <a:spcPct val="105000"/>
              </a:lnSpc>
              <a:spcBef>
                <a:spcPts val="500"/>
              </a:spcBef>
              <a:spcAft>
                <a:spcPts val="0"/>
              </a:spcAft>
              <a:buSzPts val="1800"/>
              <a:buChar char="◆"/>
            </a:pPr>
            <a:r>
              <a:rPr lang="en" sz="1800"/>
              <a:t>Contracts account are not backed by public-private key paris</a:t>
            </a:r>
            <a:endParaRPr sz="1800"/>
          </a:p>
          <a:p>
            <a:pPr indent="0" lvl="0" marL="914400" rtl="0" algn="l">
              <a:lnSpc>
                <a:spcPct val="100000"/>
              </a:lnSpc>
              <a:spcBef>
                <a:spcPts val="500"/>
              </a:spcBef>
              <a:spcAft>
                <a:spcPts val="0"/>
              </a:spcAft>
              <a:buSzPts val="1300"/>
              <a:buNone/>
            </a:pPr>
            <a:r>
              <a:t/>
            </a:r>
            <a:endParaRPr sz="1800">
              <a:solidFill>
                <a:srgbClr val="24292E"/>
              </a:solidFill>
              <a:highlight>
                <a:srgbClr val="FFFFFF"/>
              </a:highlight>
              <a:latin typeface="Arial"/>
              <a:ea typeface="Arial"/>
              <a:cs typeface="Arial"/>
              <a:sym typeface="Arial"/>
            </a:endParaRPr>
          </a:p>
          <a:p>
            <a:pPr indent="0" lvl="0" marL="457200" marR="0" rtl="0" algn="l">
              <a:lnSpc>
                <a:spcPct val="100000"/>
              </a:lnSpc>
              <a:spcBef>
                <a:spcPts val="0"/>
              </a:spcBef>
              <a:spcAft>
                <a:spcPts val="1600"/>
              </a:spcAft>
              <a:buSzPts val="1300"/>
              <a:buNone/>
            </a:pPr>
            <a:r>
              <a:t/>
            </a:r>
            <a:endParaRPr sz="1800">
              <a:solidFill>
                <a:srgbClr val="24292E"/>
              </a:solidFill>
              <a:highlight>
                <a:srgbClr val="FFFFFF"/>
              </a:highlight>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0"/>
          <p:cNvSpPr txBox="1"/>
          <p:nvPr>
            <p:ph type="title"/>
          </p:nvPr>
        </p:nvSpPr>
        <p:spPr>
          <a:xfrm>
            <a:off x="376650" y="503875"/>
            <a:ext cx="79482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Public Key Cryptography and Cryptocurrency</a:t>
            </a:r>
            <a:endParaRPr/>
          </a:p>
        </p:txBody>
      </p:sp>
      <p:sp>
        <p:nvSpPr>
          <p:cNvPr id="1116" name="Google Shape;1116;p180"/>
          <p:cNvSpPr txBox="1"/>
          <p:nvPr>
            <p:ph idx="1" type="body"/>
          </p:nvPr>
        </p:nvSpPr>
        <p:spPr>
          <a:xfrm>
            <a:off x="438150" y="1578000"/>
            <a:ext cx="7505700" cy="30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rPr lang="en">
                <a:latin typeface="Arial"/>
                <a:ea typeface="Arial"/>
                <a:cs typeface="Arial"/>
                <a:sym typeface="Arial"/>
              </a:rPr>
              <a:t>In Ethereum, we use public key cryptography (also known as asymmetric cryptography) to create the public–private key pair.</a:t>
            </a:r>
            <a:endParaRPr>
              <a:latin typeface="Arial"/>
              <a:ea typeface="Arial"/>
              <a:cs typeface="Arial"/>
              <a:sym typeface="Arial"/>
            </a:endParaRPr>
          </a:p>
          <a:p>
            <a:pPr indent="0" lvl="0" marL="0" rtl="0" algn="l">
              <a:lnSpc>
                <a:spcPct val="115000"/>
              </a:lnSpc>
              <a:spcBef>
                <a:spcPts val="1600"/>
              </a:spcBef>
              <a:spcAft>
                <a:spcPts val="0"/>
              </a:spcAft>
              <a:buSzPts val="1300"/>
              <a:buNone/>
            </a:pPr>
            <a:r>
              <a:rPr lang="en">
                <a:latin typeface="Arial"/>
                <a:ea typeface="Arial"/>
                <a:cs typeface="Arial"/>
                <a:sym typeface="Arial"/>
              </a:rPr>
              <a:t>Together, they represent an Ethereum account by providing, respectively, a publicly accessible account handle (the address) and private control over access to any Ether in the account and over any authentication the account needs when using smart contracts. </a:t>
            </a:r>
            <a:endParaRPr>
              <a:latin typeface="Arial"/>
              <a:ea typeface="Arial"/>
              <a:cs typeface="Arial"/>
              <a:sym typeface="Arial"/>
            </a:endParaRPr>
          </a:p>
          <a:p>
            <a:pPr indent="0" lvl="0" marL="0" rtl="0" algn="l">
              <a:lnSpc>
                <a:spcPct val="115000"/>
              </a:lnSpc>
              <a:spcBef>
                <a:spcPts val="1600"/>
              </a:spcBef>
              <a:spcAft>
                <a:spcPts val="0"/>
              </a:spcAft>
              <a:buSzPts val="1300"/>
              <a:buNone/>
            </a:pPr>
            <a:r>
              <a:rPr lang="en">
                <a:latin typeface="Arial"/>
                <a:ea typeface="Arial"/>
                <a:cs typeface="Arial"/>
                <a:sym typeface="Arial"/>
              </a:rPr>
              <a:t>The private key controls access by being the unique piece of information needed to create digital signatures, which are required to sign transactions to spend any funds in the account. Digital signatures are also used to authenticate owners or users of contracts</a:t>
            </a:r>
            <a:endParaRPr>
              <a:latin typeface="Arial"/>
              <a:ea typeface="Arial"/>
              <a:cs typeface="Arial"/>
              <a:sym typeface="Arial"/>
            </a:endParaRPr>
          </a:p>
          <a:p>
            <a:pPr indent="0" lvl="0" marL="0" rtl="0" algn="l">
              <a:lnSpc>
                <a:spcPct val="115000"/>
              </a:lnSpc>
              <a:spcBef>
                <a:spcPts val="1600"/>
              </a:spcBef>
              <a:spcAft>
                <a:spcPts val="0"/>
              </a:spcAft>
              <a:buSzPts val="1300"/>
              <a:buNone/>
            </a:pPr>
            <a:r>
              <a:rPr lang="en">
                <a:latin typeface="Arial"/>
                <a:ea typeface="Arial"/>
                <a:cs typeface="Arial"/>
                <a:sym typeface="Arial"/>
              </a:rPr>
              <a:t>Ethereum transaction is basically a request to access a particular account with a particular Ethereum address</a:t>
            </a:r>
            <a:endParaRPr>
              <a:latin typeface="Arial"/>
              <a:ea typeface="Arial"/>
              <a:cs typeface="Arial"/>
              <a:sym typeface="Arial"/>
            </a:endParaRPr>
          </a:p>
          <a:p>
            <a:pPr indent="0" lvl="0" marL="0" rtl="0" algn="l">
              <a:lnSpc>
                <a:spcPct val="115000"/>
              </a:lnSpc>
              <a:spcBef>
                <a:spcPts val="1600"/>
              </a:spcBef>
              <a:spcAft>
                <a:spcPts val="1600"/>
              </a:spcAft>
              <a:buSzPts val="1300"/>
              <a:buNone/>
            </a:pPr>
            <a:r>
              <a:t/>
            </a:r>
            <a:endParaRPr sz="1200">
              <a:solidFill>
                <a:srgbClr val="24292E"/>
              </a:solidFill>
              <a:highlight>
                <a:srgbClr val="FFFFFF"/>
              </a:highlight>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1"/>
          <p:cNvSpPr txBox="1"/>
          <p:nvPr>
            <p:ph type="title"/>
          </p:nvPr>
        </p:nvSpPr>
        <p:spPr>
          <a:xfrm>
            <a:off x="819150" y="411825"/>
            <a:ext cx="7505700" cy="63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Transactions</a:t>
            </a:r>
            <a:endParaRPr/>
          </a:p>
        </p:txBody>
      </p:sp>
      <p:sp>
        <p:nvSpPr>
          <p:cNvPr id="1122" name="Google Shape;1122;p181"/>
          <p:cNvSpPr txBox="1"/>
          <p:nvPr/>
        </p:nvSpPr>
        <p:spPr>
          <a:xfrm>
            <a:off x="962975" y="997675"/>
            <a:ext cx="7362000" cy="36438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chemeClr val="accent6"/>
              </a:buClr>
              <a:buSzPts val="2100"/>
              <a:buFont typeface="Calibri"/>
              <a:buChar char="●"/>
            </a:pPr>
            <a:r>
              <a:rPr b="0" i="0" lang="en" sz="2100" u="none" cap="none" strike="noStrike">
                <a:solidFill>
                  <a:schemeClr val="accent6"/>
                </a:solidFill>
                <a:latin typeface="Calibri"/>
                <a:ea typeface="Calibri"/>
                <a:cs typeface="Calibri"/>
                <a:sym typeface="Calibri"/>
              </a:rPr>
              <a:t>Transactions are </a:t>
            </a:r>
            <a:r>
              <a:rPr b="1" i="0" lang="en" sz="2100" u="none" cap="none" strike="noStrike">
                <a:solidFill>
                  <a:schemeClr val="accent6"/>
                </a:solidFill>
                <a:latin typeface="Calibri"/>
                <a:ea typeface="Calibri"/>
                <a:cs typeface="Calibri"/>
                <a:sym typeface="Calibri"/>
              </a:rPr>
              <a:t>signed messages originated by an externally owned account (EOA)</a:t>
            </a:r>
            <a:r>
              <a:rPr b="0" i="0" lang="en" sz="2100" u="none" cap="none" strike="noStrike">
                <a:solidFill>
                  <a:schemeClr val="accent6"/>
                </a:solidFill>
                <a:latin typeface="Calibri"/>
                <a:ea typeface="Calibri"/>
                <a:cs typeface="Calibri"/>
                <a:sym typeface="Calibri"/>
              </a:rPr>
              <a:t>, </a:t>
            </a:r>
            <a:r>
              <a:rPr b="1" i="0" lang="en" sz="2100" u="none" cap="none" strike="noStrike">
                <a:solidFill>
                  <a:schemeClr val="accent6"/>
                </a:solidFill>
                <a:latin typeface="Calibri"/>
                <a:ea typeface="Calibri"/>
                <a:cs typeface="Calibri"/>
                <a:sym typeface="Calibri"/>
              </a:rPr>
              <a:t>transmitted by the Ethereum network</a:t>
            </a:r>
            <a:r>
              <a:rPr b="0" i="0" lang="en" sz="2100" u="none" cap="none" strike="noStrike">
                <a:solidFill>
                  <a:schemeClr val="accent6"/>
                </a:solidFill>
                <a:latin typeface="Calibri"/>
                <a:ea typeface="Calibri"/>
                <a:cs typeface="Calibri"/>
                <a:sym typeface="Calibri"/>
              </a:rPr>
              <a:t>, and </a:t>
            </a:r>
            <a:r>
              <a:rPr b="1" i="0" lang="en" sz="2100" u="none" cap="none" strike="noStrike">
                <a:solidFill>
                  <a:schemeClr val="accent6"/>
                </a:solidFill>
                <a:latin typeface="Calibri"/>
                <a:ea typeface="Calibri"/>
                <a:cs typeface="Calibri"/>
                <a:sym typeface="Calibri"/>
              </a:rPr>
              <a:t>recorded on the Ethereum blockchain</a:t>
            </a:r>
            <a:r>
              <a:rPr b="0" i="0" lang="en" sz="2100" u="none" cap="none" strike="noStrike">
                <a:solidFill>
                  <a:schemeClr val="accent6"/>
                </a:solidFill>
                <a:latin typeface="Calibri"/>
                <a:ea typeface="Calibri"/>
                <a:cs typeface="Calibri"/>
                <a:sym typeface="Calibri"/>
              </a:rPr>
              <a:t>.</a:t>
            </a:r>
            <a:endParaRPr b="0" i="0" sz="2100" u="none" cap="none" strike="noStrike">
              <a:solidFill>
                <a:schemeClr val="accent6"/>
              </a:solidFill>
              <a:latin typeface="Calibri"/>
              <a:ea typeface="Calibri"/>
              <a:cs typeface="Calibri"/>
              <a:sym typeface="Calibri"/>
            </a:endParaRPr>
          </a:p>
          <a:p>
            <a:pPr indent="-361950" lvl="0" marL="457200" marR="0" rtl="0" algn="l">
              <a:lnSpc>
                <a:spcPct val="100000"/>
              </a:lnSpc>
              <a:spcBef>
                <a:spcPts val="1000"/>
              </a:spcBef>
              <a:spcAft>
                <a:spcPts val="0"/>
              </a:spcAft>
              <a:buClr>
                <a:schemeClr val="accent6"/>
              </a:buClr>
              <a:buSzPts val="2100"/>
              <a:buFont typeface="Calibri"/>
              <a:buChar char="●"/>
            </a:pPr>
            <a:r>
              <a:rPr b="0" i="0" lang="en" sz="2100" u="none" cap="none" strike="noStrike">
                <a:solidFill>
                  <a:schemeClr val="accent6"/>
                </a:solidFill>
                <a:latin typeface="Calibri"/>
                <a:ea typeface="Calibri"/>
                <a:cs typeface="Calibri"/>
                <a:sym typeface="Calibri"/>
              </a:rPr>
              <a:t>Transactions are the only things that can </a:t>
            </a:r>
            <a:r>
              <a:rPr b="1" i="0" lang="en" sz="2100" u="none" cap="none" strike="noStrike">
                <a:solidFill>
                  <a:schemeClr val="accent6"/>
                </a:solidFill>
                <a:latin typeface="Calibri"/>
                <a:ea typeface="Calibri"/>
                <a:cs typeface="Calibri"/>
                <a:sym typeface="Calibri"/>
              </a:rPr>
              <a:t>trigger a change of state</a:t>
            </a:r>
            <a:r>
              <a:rPr b="0" i="0" lang="en" sz="2100" u="none" cap="none" strike="noStrike">
                <a:solidFill>
                  <a:schemeClr val="accent6"/>
                </a:solidFill>
                <a:latin typeface="Calibri"/>
                <a:ea typeface="Calibri"/>
                <a:cs typeface="Calibri"/>
                <a:sym typeface="Calibri"/>
              </a:rPr>
              <a:t>, or </a:t>
            </a:r>
            <a:r>
              <a:rPr b="1" i="0" lang="en" sz="2100" u="none" cap="none" strike="noStrike">
                <a:solidFill>
                  <a:schemeClr val="accent6"/>
                </a:solidFill>
                <a:latin typeface="Calibri"/>
                <a:ea typeface="Calibri"/>
                <a:cs typeface="Calibri"/>
                <a:sym typeface="Calibri"/>
              </a:rPr>
              <a:t>cause a contract to execute</a:t>
            </a:r>
            <a:r>
              <a:rPr b="0" i="0" lang="en" sz="2100" u="none" cap="none" strike="noStrike">
                <a:solidFill>
                  <a:schemeClr val="accent6"/>
                </a:solidFill>
                <a:latin typeface="Calibri"/>
                <a:ea typeface="Calibri"/>
                <a:cs typeface="Calibri"/>
                <a:sym typeface="Calibri"/>
              </a:rPr>
              <a:t> in the EVM. </a:t>
            </a:r>
            <a:endParaRPr b="0" i="0" sz="2100" u="none" cap="none" strike="noStrike">
              <a:solidFill>
                <a:schemeClr val="accent6"/>
              </a:solidFill>
              <a:latin typeface="Calibri"/>
              <a:ea typeface="Calibri"/>
              <a:cs typeface="Calibri"/>
              <a:sym typeface="Calibri"/>
            </a:endParaRPr>
          </a:p>
          <a:p>
            <a:pPr indent="-361950" lvl="0" marL="457200" marR="0" rtl="0" algn="l">
              <a:lnSpc>
                <a:spcPct val="100000"/>
              </a:lnSpc>
              <a:spcBef>
                <a:spcPts val="1000"/>
              </a:spcBef>
              <a:spcAft>
                <a:spcPts val="0"/>
              </a:spcAft>
              <a:buClr>
                <a:schemeClr val="accent6"/>
              </a:buClr>
              <a:buSzPts val="2100"/>
              <a:buFont typeface="Calibri"/>
              <a:buChar char="●"/>
            </a:pPr>
            <a:r>
              <a:rPr b="0" i="0" lang="en" sz="2100" u="none" cap="none" strike="noStrike">
                <a:solidFill>
                  <a:schemeClr val="accent6"/>
                </a:solidFill>
                <a:latin typeface="Calibri"/>
                <a:ea typeface="Calibri"/>
                <a:cs typeface="Calibri"/>
                <a:sym typeface="Calibri"/>
              </a:rPr>
              <a:t>Ethereum is a global singleton state machine, and transactions are what make that state machine "tick," changing its state. </a:t>
            </a:r>
            <a:endParaRPr b="0" i="0" sz="2100" u="none" cap="none" strike="noStrike">
              <a:solidFill>
                <a:schemeClr val="accent6"/>
              </a:solidFill>
              <a:latin typeface="Calibri"/>
              <a:ea typeface="Calibri"/>
              <a:cs typeface="Calibri"/>
              <a:sym typeface="Calibri"/>
            </a:endParaRPr>
          </a:p>
          <a:p>
            <a:pPr indent="-361950" lvl="0" marL="457200" marR="0" rtl="0" algn="l">
              <a:lnSpc>
                <a:spcPct val="100000"/>
              </a:lnSpc>
              <a:spcBef>
                <a:spcPts val="1000"/>
              </a:spcBef>
              <a:spcAft>
                <a:spcPts val="0"/>
              </a:spcAft>
              <a:buClr>
                <a:schemeClr val="accent6"/>
              </a:buClr>
              <a:buSzPts val="2100"/>
              <a:buFont typeface="Calibri"/>
              <a:buChar char="●"/>
            </a:pPr>
            <a:r>
              <a:rPr b="1" i="0" lang="en" sz="2100" u="none" cap="none" strike="noStrike">
                <a:solidFill>
                  <a:schemeClr val="accent6"/>
                </a:solidFill>
                <a:latin typeface="Calibri"/>
                <a:ea typeface="Calibri"/>
                <a:cs typeface="Calibri"/>
                <a:sym typeface="Calibri"/>
              </a:rPr>
              <a:t>Contracts don’t run on their own</a:t>
            </a:r>
            <a:r>
              <a:rPr b="0" i="0" lang="en" sz="2100" u="none" cap="none" strike="noStrike">
                <a:solidFill>
                  <a:schemeClr val="accent6"/>
                </a:solidFill>
                <a:latin typeface="Calibri"/>
                <a:ea typeface="Calibri"/>
                <a:cs typeface="Calibri"/>
                <a:sym typeface="Calibri"/>
              </a:rPr>
              <a:t>. Ethereum doesn’t run autonomously. Everything </a:t>
            </a:r>
            <a:r>
              <a:rPr b="1" i="0" lang="en" sz="2100" u="none" cap="none" strike="noStrike">
                <a:solidFill>
                  <a:schemeClr val="accent6"/>
                </a:solidFill>
                <a:latin typeface="Calibri"/>
                <a:ea typeface="Calibri"/>
                <a:cs typeface="Calibri"/>
                <a:sym typeface="Calibri"/>
              </a:rPr>
              <a:t>starts with a transaction</a:t>
            </a:r>
            <a:r>
              <a:rPr b="0" i="0" lang="en" sz="2100" u="none" cap="none" strike="noStrike">
                <a:solidFill>
                  <a:schemeClr val="accent6"/>
                </a:solidFill>
                <a:latin typeface="Calibri"/>
                <a:ea typeface="Calibri"/>
                <a:cs typeface="Calibri"/>
                <a:sym typeface="Calibri"/>
              </a:rPr>
              <a:t>.</a:t>
            </a:r>
            <a:endParaRPr b="0" i="0" sz="2100" u="none" cap="none" strike="noStrike">
              <a:solidFill>
                <a:schemeClr val="accent6"/>
              </a:solidFill>
              <a:latin typeface="Calibri"/>
              <a:ea typeface="Calibri"/>
              <a:cs typeface="Calibri"/>
              <a:sym typeface="Calibri"/>
            </a:endParaRPr>
          </a:p>
          <a:p>
            <a:pPr indent="0" lvl="0" marL="457200" marR="0" rtl="0" algn="l">
              <a:lnSpc>
                <a:spcPct val="100000"/>
              </a:lnSpc>
              <a:spcBef>
                <a:spcPts val="1000"/>
              </a:spcBef>
              <a:spcAft>
                <a:spcPts val="1000"/>
              </a:spcAft>
              <a:buClr>
                <a:srgbClr val="000000"/>
              </a:buClr>
              <a:buSzPts val="1800"/>
              <a:buFont typeface="Arial"/>
              <a:buNone/>
            </a:pPr>
            <a:r>
              <a:t/>
            </a:r>
            <a:endParaRPr b="0" i="0" sz="1800" u="none" cap="none" strike="noStrike">
              <a:solidFill>
                <a:srgbClr val="24292E"/>
              </a:solidFill>
              <a:highlight>
                <a:srgbClr val="FFFFFF"/>
              </a:highlight>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Base Units</a:t>
            </a:r>
            <a:endParaRPr/>
          </a:p>
        </p:txBody>
      </p:sp>
      <p:sp>
        <p:nvSpPr>
          <p:cNvPr id="403" name="Google Shape;403;p5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Think of the smallest unit of ether – wei – as a penny. It takes a whole bunch of wei to make an ether. 10^18 wei, to be exact.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10^9 wei is a gwei. Gwei is most commonly used when talking about gas (network transaction fees). Rather than saying your gas cost is 0.000000001 ether you can say 1 gwei.</a:t>
            </a:r>
            <a:endParaRPr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2"/>
          <p:cNvSpPr txBox="1"/>
          <p:nvPr>
            <p:ph type="title"/>
          </p:nvPr>
        </p:nvSpPr>
        <p:spPr>
          <a:xfrm>
            <a:off x="819150" y="39447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Type of Transactions</a:t>
            </a:r>
            <a:endParaRPr/>
          </a:p>
        </p:txBody>
      </p:sp>
      <p:pic>
        <p:nvPicPr>
          <p:cNvPr id="1128" name="Google Shape;1128;p182"/>
          <p:cNvPicPr preferRelativeResize="0"/>
          <p:nvPr/>
        </p:nvPicPr>
        <p:blipFill rotWithShape="1">
          <a:blip r:embed="rId3">
            <a:alphaModFix/>
          </a:blip>
          <a:srcRect b="0" l="0" r="0" t="0"/>
          <a:stretch/>
        </p:blipFill>
        <p:spPr>
          <a:xfrm>
            <a:off x="741725" y="1145500"/>
            <a:ext cx="4007475" cy="2055775"/>
          </a:xfrm>
          <a:prstGeom prst="rect">
            <a:avLst/>
          </a:prstGeom>
          <a:noFill/>
          <a:ln>
            <a:noFill/>
          </a:ln>
        </p:spPr>
      </p:pic>
      <p:pic>
        <p:nvPicPr>
          <p:cNvPr id="1129" name="Google Shape;1129;p182"/>
          <p:cNvPicPr preferRelativeResize="0"/>
          <p:nvPr/>
        </p:nvPicPr>
        <p:blipFill rotWithShape="1">
          <a:blip r:embed="rId4">
            <a:alphaModFix/>
          </a:blip>
          <a:srcRect b="0" l="0" r="0" t="0"/>
          <a:stretch/>
        </p:blipFill>
        <p:spPr>
          <a:xfrm>
            <a:off x="4849125" y="2865299"/>
            <a:ext cx="3794650" cy="19958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83"/>
          <p:cNvSpPr txBox="1"/>
          <p:nvPr>
            <p:ph type="title"/>
          </p:nvPr>
        </p:nvSpPr>
        <p:spPr>
          <a:xfrm>
            <a:off x="819150" y="50725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Transaction Structure</a:t>
            </a:r>
            <a:endParaRPr/>
          </a:p>
        </p:txBody>
      </p:sp>
      <p:graphicFrame>
        <p:nvGraphicFramePr>
          <p:cNvPr id="1135" name="Google Shape;1135;p183"/>
          <p:cNvGraphicFramePr/>
          <p:nvPr/>
        </p:nvGraphicFramePr>
        <p:xfrm>
          <a:off x="952500" y="1249950"/>
          <a:ext cx="3000000" cy="3000000"/>
        </p:xfrm>
        <a:graphic>
          <a:graphicData uri="http://schemas.openxmlformats.org/drawingml/2006/table">
            <a:tbl>
              <a:tblPr>
                <a:noFill/>
                <a:tableStyleId>{EE0079F1-2606-456B-8A44-C477E6991F80}</a:tableStyleId>
              </a:tblPr>
              <a:tblGrid>
                <a:gridCol w="1467975"/>
                <a:gridCol w="57710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Nonce</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A sequence number, issued by the originating EOA, used to prevent message replay. This number represents the number of transactions sent from the account’s address</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Gas Price</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price of gas (in wei) the originator is willing to pay</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Gas Limit</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maximum amount of gas the originator is willing to buy for this transaction</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Recipient</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destination Ethereum address</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Value</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amount of ether to send to the destination</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Data</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variable-length binary data payload</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v,r,s</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three components of an ECDSA digital signature of the originating EOA</a:t>
                      </a:r>
                      <a:endParaRPr sz="1400" u="none" cap="none" strike="noStrike">
                        <a:solidFill>
                          <a:schemeClr val="accent6"/>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Digital Signatures</a:t>
            </a:r>
            <a:endParaRPr/>
          </a:p>
        </p:txBody>
      </p:sp>
      <p:sp>
        <p:nvSpPr>
          <p:cNvPr id="1141" name="Google Shape;1141;p18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Every Ethereum transaction, apart from its actual payload, contains a signature — a cryptographic proof that the transaction was created by the private key holder. A signature is unique for each (payload, private key) combination.</a:t>
            </a:r>
            <a:endParaRPr sz="1700"/>
          </a:p>
          <a:p>
            <a:pPr indent="-336550" lvl="0" marL="457200" rtl="0" algn="l">
              <a:spcBef>
                <a:spcPts val="0"/>
              </a:spcBef>
              <a:spcAft>
                <a:spcPts val="0"/>
              </a:spcAft>
              <a:buSzPts val="1700"/>
              <a:buChar char="●"/>
            </a:pPr>
            <a:r>
              <a:rPr lang="en" sz="1700"/>
              <a:t>They are used to prove ownership of an address without exposing its private key.</a:t>
            </a:r>
            <a:endParaRPr sz="1700"/>
          </a:p>
          <a:p>
            <a:pPr indent="-336550" lvl="0" marL="457200" rtl="0" algn="l">
              <a:spcBef>
                <a:spcPts val="0"/>
              </a:spcBef>
              <a:spcAft>
                <a:spcPts val="0"/>
              </a:spcAft>
              <a:buSzPts val="1700"/>
              <a:buChar char="●"/>
            </a:pPr>
            <a:r>
              <a:rPr lang="en" sz="1700"/>
              <a:t>This is based on mathematical formulas. We take an input message, and a private key, we get a number as output, which is the signature.</a:t>
            </a:r>
            <a:endParaRPr sz="1700"/>
          </a:p>
          <a:p>
            <a:pPr indent="-336550" lvl="0" marL="457200" rtl="0" algn="l">
              <a:spcBef>
                <a:spcPts val="0"/>
              </a:spcBef>
              <a:spcAft>
                <a:spcPts val="0"/>
              </a:spcAft>
              <a:buSzPts val="1700"/>
              <a:buChar char="●"/>
            </a:pPr>
            <a:r>
              <a:rPr lang="en" sz="1700"/>
              <a:t>In order to verify a message, we need the original message, the address of the private key it was signed with, and the signature itself.</a:t>
            </a:r>
            <a:endParaRPr sz="17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85"/>
          <p:cNvSpPr txBox="1"/>
          <p:nvPr>
            <p:ph type="title"/>
          </p:nvPr>
        </p:nvSpPr>
        <p:spPr>
          <a:xfrm>
            <a:off x="819150" y="411350"/>
            <a:ext cx="79152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Contract</a:t>
            </a:r>
            <a:endParaRPr/>
          </a:p>
        </p:txBody>
      </p:sp>
      <p:sp>
        <p:nvSpPr>
          <p:cNvPr id="1147" name="Google Shape;1147;p185"/>
          <p:cNvSpPr txBox="1"/>
          <p:nvPr>
            <p:ph idx="1" type="body"/>
          </p:nvPr>
        </p:nvSpPr>
        <p:spPr>
          <a:xfrm>
            <a:off x="869625" y="1124800"/>
            <a:ext cx="7505700" cy="34428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SzPts val="2200"/>
              <a:buFont typeface="Nunito"/>
              <a:buChar char="●"/>
            </a:pPr>
            <a:r>
              <a:rPr lang="en" sz="2200">
                <a:latin typeface="Nunito"/>
                <a:ea typeface="Nunito"/>
                <a:cs typeface="Nunito"/>
                <a:sym typeface="Nunito"/>
              </a:rPr>
              <a:t>When smart people hear the term “smart contracts”, their </a:t>
            </a:r>
            <a:r>
              <a:rPr lang="en" sz="2200" u="sng">
                <a:latin typeface="Nunito"/>
                <a:ea typeface="Nunito"/>
                <a:cs typeface="Nunito"/>
                <a:sym typeface="Nunito"/>
              </a:rPr>
              <a:t>imaginations tend to run wild</a:t>
            </a:r>
            <a:endParaRPr sz="2200" u="sng">
              <a:latin typeface="Nunito"/>
              <a:ea typeface="Nunito"/>
              <a:cs typeface="Nunito"/>
              <a:sym typeface="Nunito"/>
            </a:endParaRPr>
          </a:p>
          <a:p>
            <a:pPr indent="-317500" lvl="0" marL="457200" rtl="0" algn="l">
              <a:lnSpc>
                <a:spcPct val="100000"/>
              </a:lnSpc>
              <a:spcBef>
                <a:spcPts val="0"/>
              </a:spcBef>
              <a:spcAft>
                <a:spcPts val="0"/>
              </a:spcAft>
              <a:buSzPts val="1400"/>
              <a:buFont typeface="Nunito"/>
              <a:buChar char="●"/>
            </a:pPr>
            <a:r>
              <a:rPr lang="en" sz="2200">
                <a:latin typeface="Nunito"/>
                <a:ea typeface="Nunito"/>
                <a:cs typeface="Nunito"/>
                <a:sym typeface="Nunito"/>
              </a:rPr>
              <a:t>A smart contract is just a</a:t>
            </a:r>
            <a:r>
              <a:rPr b="1" lang="en" sz="2200">
                <a:latin typeface="Nunito"/>
                <a:ea typeface="Nunito"/>
                <a:cs typeface="Nunito"/>
                <a:sym typeface="Nunito"/>
              </a:rPr>
              <a:t> </a:t>
            </a:r>
            <a:r>
              <a:rPr b="1" lang="en" sz="2600">
                <a:latin typeface="Nunito"/>
                <a:ea typeface="Nunito"/>
                <a:cs typeface="Nunito"/>
                <a:sym typeface="Nunito"/>
              </a:rPr>
              <a:t>fancy name</a:t>
            </a:r>
            <a:r>
              <a:rPr lang="en" sz="2200">
                <a:latin typeface="Nunito"/>
                <a:ea typeface="Nunito"/>
                <a:cs typeface="Nunito"/>
                <a:sym typeface="Nunito"/>
              </a:rPr>
              <a:t> for </a:t>
            </a:r>
            <a:r>
              <a:rPr lang="en" sz="2200" u="sng">
                <a:latin typeface="Nunito"/>
                <a:ea typeface="Nunito"/>
                <a:cs typeface="Nunito"/>
                <a:sym typeface="Nunito"/>
              </a:rPr>
              <a:t>code that runs on a blockchain</a:t>
            </a:r>
            <a:r>
              <a:rPr lang="en" sz="2200">
                <a:latin typeface="Nunito"/>
                <a:ea typeface="Nunito"/>
                <a:cs typeface="Nunito"/>
                <a:sym typeface="Nunito"/>
              </a:rPr>
              <a:t>, and interacts with that blockchain’s state.</a:t>
            </a:r>
            <a:endParaRPr sz="2200">
              <a:latin typeface="Nunito"/>
              <a:ea typeface="Nunito"/>
              <a:cs typeface="Nunito"/>
              <a:sym typeface="Nunito"/>
            </a:endParaRPr>
          </a:p>
          <a:p>
            <a:pPr indent="-317500" lvl="0" marL="457200" rtl="0" algn="l">
              <a:lnSpc>
                <a:spcPct val="100000"/>
              </a:lnSpc>
              <a:spcBef>
                <a:spcPts val="0"/>
              </a:spcBef>
              <a:spcAft>
                <a:spcPts val="0"/>
              </a:spcAft>
              <a:buSzPts val="1400"/>
              <a:buFont typeface="Nunito"/>
              <a:buChar char="●"/>
            </a:pPr>
            <a:r>
              <a:rPr lang="en" sz="2200">
                <a:latin typeface="Nunito"/>
                <a:ea typeface="Nunito"/>
                <a:cs typeface="Nunito"/>
                <a:sym typeface="Nunito"/>
              </a:rPr>
              <a:t>A smart contract is a</a:t>
            </a:r>
            <a:r>
              <a:rPr b="1" lang="en" sz="2600">
                <a:latin typeface="Nunito"/>
                <a:ea typeface="Nunito"/>
                <a:cs typeface="Nunito"/>
                <a:sym typeface="Nunito"/>
              </a:rPr>
              <a:t> </a:t>
            </a:r>
            <a:r>
              <a:rPr b="1" lang="en" sz="2600" u="sng">
                <a:latin typeface="Nunito"/>
                <a:ea typeface="Nunito"/>
                <a:cs typeface="Nunito"/>
                <a:sym typeface="Nunito"/>
              </a:rPr>
              <a:t>piece of code</a:t>
            </a:r>
            <a:r>
              <a:rPr lang="en" sz="2200">
                <a:latin typeface="Nunito"/>
                <a:ea typeface="Nunito"/>
                <a:cs typeface="Nunito"/>
                <a:sym typeface="Nunito"/>
              </a:rPr>
              <a:t> that is </a:t>
            </a:r>
            <a:r>
              <a:rPr lang="en" sz="2200" u="sng">
                <a:latin typeface="Nunito"/>
                <a:ea typeface="Nunito"/>
                <a:cs typeface="Nunito"/>
                <a:sym typeface="Nunito"/>
              </a:rPr>
              <a:t>stored on an blockchain</a:t>
            </a:r>
            <a:r>
              <a:rPr lang="en" sz="2200">
                <a:latin typeface="Nunito"/>
                <a:ea typeface="Nunito"/>
                <a:cs typeface="Nunito"/>
                <a:sym typeface="Nunito"/>
              </a:rPr>
              <a:t>, </a:t>
            </a:r>
            <a:r>
              <a:rPr lang="en" sz="2200" u="sng">
                <a:latin typeface="Nunito"/>
                <a:ea typeface="Nunito"/>
                <a:cs typeface="Nunito"/>
                <a:sym typeface="Nunito"/>
              </a:rPr>
              <a:t>triggered by blockchain</a:t>
            </a:r>
            <a:r>
              <a:rPr lang="en" sz="2200">
                <a:latin typeface="Nunito"/>
                <a:ea typeface="Nunito"/>
                <a:cs typeface="Nunito"/>
                <a:sym typeface="Nunito"/>
              </a:rPr>
              <a:t> </a:t>
            </a:r>
            <a:r>
              <a:rPr lang="en" sz="2200" u="sng">
                <a:latin typeface="Nunito"/>
                <a:ea typeface="Nunito"/>
                <a:cs typeface="Nunito"/>
                <a:sym typeface="Nunito"/>
              </a:rPr>
              <a:t>transactions</a:t>
            </a:r>
            <a:r>
              <a:rPr lang="en" sz="2200">
                <a:latin typeface="Nunito"/>
                <a:ea typeface="Nunito"/>
                <a:cs typeface="Nunito"/>
                <a:sym typeface="Nunito"/>
              </a:rPr>
              <a:t> and </a:t>
            </a:r>
            <a:r>
              <a:rPr lang="en" sz="2200" u="sng">
                <a:latin typeface="Nunito"/>
                <a:ea typeface="Nunito"/>
                <a:cs typeface="Nunito"/>
                <a:sym typeface="Nunito"/>
              </a:rPr>
              <a:t>which reads and writes data</a:t>
            </a:r>
            <a:r>
              <a:rPr lang="en" sz="2200">
                <a:latin typeface="Nunito"/>
                <a:ea typeface="Nunito"/>
                <a:cs typeface="Nunito"/>
                <a:sym typeface="Nunito"/>
              </a:rPr>
              <a:t> in that blockchain’s database. </a:t>
            </a:r>
            <a:endParaRPr sz="2200">
              <a:latin typeface="Nunito"/>
              <a:ea typeface="Nunito"/>
              <a:cs typeface="Nunito"/>
              <a:sym typeface="Nunito"/>
            </a:endParaRPr>
          </a:p>
          <a:p>
            <a:pPr indent="0" lvl="0" marL="0" rtl="0" algn="l">
              <a:lnSpc>
                <a:spcPct val="100000"/>
              </a:lnSpc>
              <a:spcBef>
                <a:spcPts val="0"/>
              </a:spcBef>
              <a:spcAft>
                <a:spcPts val="0"/>
              </a:spcAft>
              <a:buNone/>
            </a:pPr>
            <a:r>
              <a:t/>
            </a:r>
            <a:endParaRPr sz="2200">
              <a:latin typeface="Nunito"/>
              <a:ea typeface="Nunito"/>
              <a:cs typeface="Nunito"/>
              <a:sym typeface="Nunito"/>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86"/>
          <p:cNvSpPr txBox="1"/>
          <p:nvPr>
            <p:ph type="title"/>
          </p:nvPr>
        </p:nvSpPr>
        <p:spPr>
          <a:xfrm>
            <a:off x="819150" y="83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SzPts val="3000"/>
              <a:buNone/>
            </a:pPr>
            <a:r>
              <a:rPr lang="en"/>
              <a:t>Smart Contracts &amp; Solidity</a:t>
            </a:r>
            <a:endParaRPr b="1" sz="1700">
              <a:solidFill>
                <a:srgbClr val="24292E"/>
              </a:solidFill>
              <a:latin typeface="Arial"/>
              <a:ea typeface="Arial"/>
              <a:cs typeface="Arial"/>
              <a:sym typeface="Arial"/>
            </a:endParaRPr>
          </a:p>
          <a:p>
            <a:pPr indent="0" lvl="0" marL="0" rtl="0" algn="l">
              <a:lnSpc>
                <a:spcPct val="115000"/>
              </a:lnSpc>
              <a:spcBef>
                <a:spcPts val="1200"/>
              </a:spcBef>
              <a:spcAft>
                <a:spcPts val="0"/>
              </a:spcAft>
              <a:buSzPts val="3000"/>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a:p>
        </p:txBody>
      </p:sp>
      <p:sp>
        <p:nvSpPr>
          <p:cNvPr id="1153" name="Google Shape;1153;p186"/>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1154" name="Google Shape;1154;p186"/>
          <p:cNvPicPr preferRelativeResize="0"/>
          <p:nvPr/>
        </p:nvPicPr>
        <p:blipFill rotWithShape="1">
          <a:blip r:embed="rId3">
            <a:alphaModFix/>
          </a:blip>
          <a:srcRect b="0" l="0" r="0" t="15789"/>
          <a:stretch/>
        </p:blipFill>
        <p:spPr>
          <a:xfrm>
            <a:off x="639450" y="882850"/>
            <a:ext cx="7865099" cy="3338000"/>
          </a:xfrm>
          <a:prstGeom prst="rect">
            <a:avLst/>
          </a:prstGeom>
          <a:noFill/>
          <a:ln>
            <a:noFill/>
          </a:ln>
        </p:spPr>
      </p:pic>
      <p:sp>
        <p:nvSpPr>
          <p:cNvPr id="1155" name="Google Shape;1155;p186"/>
          <p:cNvSpPr txBox="1"/>
          <p:nvPr/>
        </p:nvSpPr>
        <p:spPr>
          <a:xfrm>
            <a:off x="636575" y="1068425"/>
            <a:ext cx="1218900" cy="95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Nunito"/>
                <a:ea typeface="Nunito"/>
                <a:cs typeface="Nunito"/>
                <a:sym typeface="Nunito"/>
              </a:rPr>
              <a:t>Controlled </a:t>
            </a:r>
            <a:endParaRPr b="1"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Nunito"/>
                <a:ea typeface="Nunito"/>
                <a:cs typeface="Nunito"/>
                <a:sym typeface="Nunito"/>
              </a:rPr>
              <a:t>By Users </a:t>
            </a:r>
            <a:endParaRPr b="1"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Nunito"/>
                <a:ea typeface="Nunito"/>
                <a:cs typeface="Nunito"/>
                <a:sym typeface="Nunito"/>
              </a:rPr>
              <a:t>Via Wallets</a:t>
            </a:r>
            <a:endParaRPr b="1" i="0" sz="1000" u="none" cap="none" strike="noStrike">
              <a:solidFill>
                <a:srgbClr val="000000"/>
              </a:solidFill>
              <a:latin typeface="Nunito"/>
              <a:ea typeface="Nunito"/>
              <a:cs typeface="Nunito"/>
              <a:sym typeface="Nunito"/>
            </a:endParaRPr>
          </a:p>
        </p:txBody>
      </p:sp>
      <p:sp>
        <p:nvSpPr>
          <p:cNvPr id="1156" name="Google Shape;1156;p186"/>
          <p:cNvSpPr/>
          <p:nvPr/>
        </p:nvSpPr>
        <p:spPr>
          <a:xfrm>
            <a:off x="1272675" y="1216175"/>
            <a:ext cx="374100" cy="32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86"/>
          <p:cNvSpPr txBox="1"/>
          <p:nvPr/>
        </p:nvSpPr>
        <p:spPr>
          <a:xfrm>
            <a:off x="7494575" y="2668625"/>
            <a:ext cx="1287900" cy="95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22222"/>
                </a:solidFill>
                <a:latin typeface="Nunito"/>
                <a:ea typeface="Nunito"/>
                <a:cs typeface="Nunito"/>
                <a:sym typeface="Nunito"/>
              </a:rPr>
              <a:t>Controlled </a:t>
            </a:r>
            <a:endParaRPr b="1" i="0" sz="1400" u="none" cap="none" strike="noStrike">
              <a:solidFill>
                <a:srgbClr val="22222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22222"/>
                </a:solidFill>
                <a:latin typeface="Nunito"/>
                <a:ea typeface="Nunito"/>
                <a:cs typeface="Nunito"/>
                <a:sym typeface="Nunito"/>
              </a:rPr>
              <a:t>By Users</a:t>
            </a:r>
            <a:endParaRPr b="1" i="0" sz="1400" u="none" cap="none" strike="noStrike">
              <a:solidFill>
                <a:srgbClr val="222222"/>
              </a:solidFill>
              <a:latin typeface="Nunito"/>
              <a:ea typeface="Nunito"/>
              <a:cs typeface="Nunito"/>
              <a:sym typeface="Nunito"/>
            </a:endParaRPr>
          </a:p>
        </p:txBody>
      </p:sp>
      <p:sp>
        <p:nvSpPr>
          <p:cNvPr id="1158" name="Google Shape;1158;p186"/>
          <p:cNvSpPr/>
          <p:nvPr/>
        </p:nvSpPr>
        <p:spPr>
          <a:xfrm flipH="1">
            <a:off x="6698375" y="2785000"/>
            <a:ext cx="796200" cy="32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pic>
        <p:nvPicPr>
          <p:cNvPr id="1163" name="Google Shape;1163;p187"/>
          <p:cNvPicPr preferRelativeResize="0"/>
          <p:nvPr/>
        </p:nvPicPr>
        <p:blipFill rotWithShape="1">
          <a:blip r:embed="rId3">
            <a:alphaModFix/>
          </a:blip>
          <a:srcRect b="0" l="6515" r="0" t="0"/>
          <a:stretch/>
        </p:blipFill>
        <p:spPr>
          <a:xfrm>
            <a:off x="4895725" y="1218675"/>
            <a:ext cx="3940501" cy="2005550"/>
          </a:xfrm>
          <a:prstGeom prst="rect">
            <a:avLst/>
          </a:prstGeom>
          <a:noFill/>
          <a:ln>
            <a:noFill/>
          </a:ln>
        </p:spPr>
      </p:pic>
      <p:sp>
        <p:nvSpPr>
          <p:cNvPr id="1164" name="Google Shape;1164;p18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Contract</a:t>
            </a:r>
            <a:endParaRPr/>
          </a:p>
        </p:txBody>
      </p:sp>
      <p:sp>
        <p:nvSpPr>
          <p:cNvPr id="1165" name="Google Shape;1165;p187"/>
          <p:cNvSpPr txBox="1"/>
          <p:nvPr>
            <p:ph idx="1" type="body"/>
          </p:nvPr>
        </p:nvSpPr>
        <p:spPr>
          <a:xfrm>
            <a:off x="819150" y="1571850"/>
            <a:ext cx="7505700" cy="28668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Computer Program</a:t>
            </a:r>
            <a:endParaRPr sz="1900"/>
          </a:p>
          <a:p>
            <a:pPr indent="-349250" lvl="0" marL="457200" rtl="0" algn="l">
              <a:lnSpc>
                <a:spcPct val="115000"/>
              </a:lnSpc>
              <a:spcBef>
                <a:spcPts val="0"/>
              </a:spcBef>
              <a:spcAft>
                <a:spcPts val="0"/>
              </a:spcAft>
              <a:buSzPts val="1900"/>
              <a:buChar char="●"/>
            </a:pPr>
            <a:r>
              <a:rPr lang="en" sz="1900"/>
              <a:t>Immutable</a:t>
            </a:r>
            <a:endParaRPr sz="1900"/>
          </a:p>
          <a:p>
            <a:pPr indent="-349250" lvl="0" marL="457200" rtl="0" algn="l">
              <a:lnSpc>
                <a:spcPct val="115000"/>
              </a:lnSpc>
              <a:spcBef>
                <a:spcPts val="0"/>
              </a:spcBef>
              <a:spcAft>
                <a:spcPts val="0"/>
              </a:spcAft>
              <a:buSzPts val="1900"/>
              <a:buChar char="●"/>
            </a:pPr>
            <a:r>
              <a:rPr lang="en" sz="1900"/>
              <a:t>Deterministic</a:t>
            </a:r>
            <a:endParaRPr sz="1900"/>
          </a:p>
          <a:p>
            <a:pPr indent="-349250" lvl="0" marL="457200" rtl="0" algn="l">
              <a:lnSpc>
                <a:spcPct val="115000"/>
              </a:lnSpc>
              <a:spcBef>
                <a:spcPts val="0"/>
              </a:spcBef>
              <a:spcAft>
                <a:spcPts val="0"/>
              </a:spcAft>
              <a:buSzPts val="1900"/>
              <a:buChar char="●"/>
            </a:pPr>
            <a:r>
              <a:rPr lang="en" sz="1900"/>
              <a:t>EVM Context</a:t>
            </a:r>
            <a:endParaRPr sz="1900"/>
          </a:p>
          <a:p>
            <a:pPr indent="-349250" lvl="0" marL="457200" rtl="0" algn="l">
              <a:lnSpc>
                <a:spcPct val="115000"/>
              </a:lnSpc>
              <a:spcBef>
                <a:spcPts val="0"/>
              </a:spcBef>
              <a:spcAft>
                <a:spcPts val="0"/>
              </a:spcAft>
              <a:buSzPts val="1900"/>
              <a:buChar char="●"/>
            </a:pPr>
            <a:r>
              <a:rPr lang="en" sz="1900"/>
              <a:t>Decentralized World Computer</a:t>
            </a:r>
            <a:endParaRPr sz="1900"/>
          </a:p>
          <a:p>
            <a:pPr indent="0" lvl="0" marL="0" rtl="0" algn="l">
              <a:lnSpc>
                <a:spcPct val="115000"/>
              </a:lnSpc>
              <a:spcBef>
                <a:spcPts val="1600"/>
              </a:spcBef>
              <a:spcAft>
                <a:spcPts val="1600"/>
              </a:spcAft>
              <a:buSzPts val="1300"/>
              <a:buNone/>
            </a:pPr>
            <a:r>
              <a:rPr lang="en" sz="1800"/>
              <a:t>In the 1990s, cryptographer Nick Szabo coined the term and defined it as “a set of promises, specified in digital form, including protocols within which the parties perform on the other promises.”</a:t>
            </a:r>
            <a:endParaRPr sz="18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88"/>
          <p:cNvSpPr txBox="1"/>
          <p:nvPr>
            <p:ph type="title"/>
          </p:nvPr>
        </p:nvSpPr>
        <p:spPr>
          <a:xfrm>
            <a:off x="819150" y="50272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Life Cycle of a Smart Contract</a:t>
            </a:r>
            <a:endParaRPr/>
          </a:p>
          <a:p>
            <a:pPr indent="0" lvl="0" marL="0" rtl="0" algn="l">
              <a:lnSpc>
                <a:spcPct val="100000"/>
              </a:lnSpc>
              <a:spcBef>
                <a:spcPts val="0"/>
              </a:spcBef>
              <a:spcAft>
                <a:spcPts val="0"/>
              </a:spcAft>
              <a:buSzPts val="3000"/>
              <a:buNone/>
            </a:pPr>
            <a:r>
              <a:t/>
            </a:r>
            <a:endParaRPr/>
          </a:p>
        </p:txBody>
      </p:sp>
      <p:sp>
        <p:nvSpPr>
          <p:cNvPr id="1171" name="Google Shape;1171;p188"/>
          <p:cNvSpPr txBox="1"/>
          <p:nvPr>
            <p:ph idx="1" type="body"/>
          </p:nvPr>
        </p:nvSpPr>
        <p:spPr>
          <a:xfrm>
            <a:off x="819150" y="1197550"/>
            <a:ext cx="7505700" cy="3297300"/>
          </a:xfrm>
          <a:prstGeom prst="rect">
            <a:avLst/>
          </a:prstGeom>
          <a:noFill/>
          <a:ln>
            <a:noFill/>
          </a:ln>
        </p:spPr>
        <p:txBody>
          <a:bodyPr anchorCtr="0" anchor="t" bIns="91425" lIns="91425" spcFirstLastPara="1" rIns="91425" wrap="square" tIns="91425">
            <a:noAutofit/>
          </a:bodyPr>
          <a:lstStyle/>
          <a:p>
            <a:pPr indent="-352425" lvl="0" marL="457200" rtl="0" algn="l">
              <a:lnSpc>
                <a:spcPct val="115000"/>
              </a:lnSpc>
              <a:spcBef>
                <a:spcPts val="0"/>
              </a:spcBef>
              <a:spcAft>
                <a:spcPts val="0"/>
              </a:spcAft>
              <a:buSzPts val="1950"/>
              <a:buChar char="●"/>
            </a:pPr>
            <a:r>
              <a:rPr lang="en" sz="1950"/>
              <a:t>Written in a </a:t>
            </a:r>
            <a:r>
              <a:rPr b="1" lang="en" sz="1950"/>
              <a:t>high-level language,</a:t>
            </a:r>
            <a:r>
              <a:rPr lang="en" sz="1950"/>
              <a:t> such as </a:t>
            </a:r>
            <a:r>
              <a:rPr b="1" lang="en" sz="1950"/>
              <a:t>Solidity</a:t>
            </a:r>
            <a:endParaRPr b="1" sz="1950"/>
          </a:p>
          <a:p>
            <a:pPr indent="-352425" lvl="0" marL="457200" rtl="0" algn="l">
              <a:lnSpc>
                <a:spcPct val="115000"/>
              </a:lnSpc>
              <a:spcBef>
                <a:spcPts val="0"/>
              </a:spcBef>
              <a:spcAft>
                <a:spcPts val="0"/>
              </a:spcAft>
              <a:buSzPts val="1950"/>
              <a:buChar char="●"/>
            </a:pPr>
            <a:r>
              <a:rPr lang="en" sz="1950"/>
              <a:t>Compiled to the low-level </a:t>
            </a:r>
            <a:r>
              <a:rPr b="1" lang="en" sz="1950"/>
              <a:t>bytecode</a:t>
            </a:r>
            <a:r>
              <a:rPr lang="en" sz="1950"/>
              <a:t> that runs in the</a:t>
            </a:r>
            <a:r>
              <a:rPr b="1" lang="en" sz="1950"/>
              <a:t> EVM</a:t>
            </a:r>
            <a:r>
              <a:rPr lang="en" sz="1950"/>
              <a:t>.</a:t>
            </a:r>
            <a:endParaRPr sz="1950"/>
          </a:p>
          <a:p>
            <a:pPr indent="-352425" lvl="0" marL="457200" rtl="0" algn="l">
              <a:lnSpc>
                <a:spcPct val="115000"/>
              </a:lnSpc>
              <a:spcBef>
                <a:spcPts val="0"/>
              </a:spcBef>
              <a:spcAft>
                <a:spcPts val="0"/>
              </a:spcAft>
              <a:buSzPts val="1950"/>
              <a:buChar char="●"/>
            </a:pPr>
            <a:r>
              <a:rPr b="1" lang="en" sz="1950"/>
              <a:t>Deployed</a:t>
            </a:r>
            <a:r>
              <a:rPr lang="en" sz="1950"/>
              <a:t> using a special </a:t>
            </a:r>
            <a:r>
              <a:rPr i="1" lang="en" sz="1950"/>
              <a:t>contract </a:t>
            </a:r>
            <a:r>
              <a:rPr b="1" lang="en" sz="1950"/>
              <a:t>transaction</a:t>
            </a:r>
            <a:endParaRPr b="1" sz="1950"/>
          </a:p>
          <a:p>
            <a:pPr indent="-352425" lvl="0" marL="457200" rtl="0" algn="l">
              <a:lnSpc>
                <a:spcPct val="115000"/>
              </a:lnSpc>
              <a:spcBef>
                <a:spcPts val="0"/>
              </a:spcBef>
              <a:spcAft>
                <a:spcPts val="0"/>
              </a:spcAft>
              <a:buSzPts val="1950"/>
              <a:buChar char="●"/>
            </a:pPr>
            <a:r>
              <a:rPr b="1" lang="en" sz="1950"/>
              <a:t>Contract Address can be used</a:t>
            </a:r>
            <a:r>
              <a:rPr lang="en" sz="1950"/>
              <a:t> in a transaction as the </a:t>
            </a:r>
            <a:r>
              <a:rPr b="1" lang="en" sz="1950"/>
              <a:t>recipient</a:t>
            </a:r>
            <a:r>
              <a:rPr lang="en" sz="1950"/>
              <a:t> for </a:t>
            </a:r>
            <a:r>
              <a:rPr b="1" lang="en" sz="1950"/>
              <a:t>Sending funds</a:t>
            </a:r>
            <a:r>
              <a:rPr lang="en" sz="1950"/>
              <a:t> to the contract or </a:t>
            </a:r>
            <a:r>
              <a:rPr b="1" lang="en" sz="1950"/>
              <a:t>calling </a:t>
            </a:r>
            <a:r>
              <a:rPr lang="en" sz="1950"/>
              <a:t>one of the</a:t>
            </a:r>
            <a:r>
              <a:rPr b="1" lang="en" sz="1950"/>
              <a:t> contract’s</a:t>
            </a:r>
            <a:r>
              <a:rPr lang="en" sz="1950"/>
              <a:t> functions</a:t>
            </a:r>
            <a:endParaRPr sz="1950"/>
          </a:p>
          <a:p>
            <a:pPr indent="-352425" lvl="0" marL="457200" rtl="0" algn="l">
              <a:lnSpc>
                <a:spcPct val="115000"/>
              </a:lnSpc>
              <a:spcBef>
                <a:spcPts val="0"/>
              </a:spcBef>
              <a:spcAft>
                <a:spcPts val="0"/>
              </a:spcAft>
              <a:buSzPts val="1950"/>
              <a:buChar char="●"/>
            </a:pPr>
            <a:r>
              <a:rPr b="1" lang="en" sz="1950"/>
              <a:t>Contracts </a:t>
            </a:r>
            <a:r>
              <a:rPr b="1" i="1" lang="en" sz="1950"/>
              <a:t>only run if they are called by a transaction</a:t>
            </a:r>
            <a:endParaRPr b="1" i="1" sz="1950"/>
          </a:p>
          <a:p>
            <a:pPr indent="-352425" lvl="0" marL="457200" rtl="0" algn="l">
              <a:lnSpc>
                <a:spcPct val="115000"/>
              </a:lnSpc>
              <a:spcBef>
                <a:spcPts val="0"/>
              </a:spcBef>
              <a:spcAft>
                <a:spcPts val="0"/>
              </a:spcAft>
              <a:buSzPts val="1950"/>
              <a:buChar char="●"/>
            </a:pPr>
            <a:r>
              <a:rPr lang="en" sz="1950"/>
              <a:t>Contracts never run </a:t>
            </a:r>
            <a:r>
              <a:rPr b="1" lang="en" sz="1950"/>
              <a:t>“on their own” </a:t>
            </a:r>
            <a:r>
              <a:rPr lang="en" sz="1950"/>
              <a:t>or </a:t>
            </a:r>
            <a:r>
              <a:rPr b="1" lang="en" sz="1950"/>
              <a:t>“in the background.” </a:t>
            </a:r>
            <a:endParaRPr b="1" sz="1950"/>
          </a:p>
          <a:p>
            <a:pPr indent="-352425" lvl="0" marL="457200" rtl="0" algn="l">
              <a:lnSpc>
                <a:spcPct val="115000"/>
              </a:lnSpc>
              <a:spcBef>
                <a:spcPts val="0"/>
              </a:spcBef>
              <a:spcAft>
                <a:spcPts val="0"/>
              </a:spcAft>
              <a:buSzPts val="1950"/>
              <a:buChar char="●"/>
            </a:pPr>
            <a:r>
              <a:rPr lang="en" sz="1950"/>
              <a:t>Smart contracts are not executed </a:t>
            </a:r>
            <a:r>
              <a:rPr b="1" lang="en" sz="1950"/>
              <a:t>"in parallel"</a:t>
            </a:r>
            <a:r>
              <a:rPr lang="en" sz="1950"/>
              <a:t> in any sense</a:t>
            </a:r>
            <a:endParaRPr sz="1950">
              <a:latin typeface="Nunito"/>
              <a:ea typeface="Nunito"/>
              <a:cs typeface="Nunito"/>
              <a:sym typeface="Nuni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89"/>
          <p:cNvSpPr txBox="1"/>
          <p:nvPr>
            <p:ph type="title"/>
          </p:nvPr>
        </p:nvSpPr>
        <p:spPr>
          <a:xfrm>
            <a:off x="768100" y="50272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Contract Execution</a:t>
            </a:r>
            <a:endParaRPr/>
          </a:p>
          <a:p>
            <a:pPr indent="0" lvl="0" marL="0" rtl="0" algn="l">
              <a:lnSpc>
                <a:spcPct val="100000"/>
              </a:lnSpc>
              <a:spcBef>
                <a:spcPts val="0"/>
              </a:spcBef>
              <a:spcAft>
                <a:spcPts val="0"/>
              </a:spcAft>
              <a:buSzPts val="3000"/>
              <a:buNone/>
            </a:pPr>
            <a:r>
              <a:t/>
            </a:r>
            <a:endParaRPr/>
          </a:p>
        </p:txBody>
      </p:sp>
      <p:sp>
        <p:nvSpPr>
          <p:cNvPr id="1177" name="Google Shape;1177;p189"/>
          <p:cNvSpPr txBox="1"/>
          <p:nvPr>
            <p:ph idx="1" type="body"/>
          </p:nvPr>
        </p:nvSpPr>
        <p:spPr>
          <a:xfrm>
            <a:off x="666750" y="1000125"/>
            <a:ext cx="8197800" cy="3728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Nunito"/>
              <a:buChar char="●"/>
            </a:pPr>
            <a:r>
              <a:rPr b="1" lang="en" sz="2000"/>
              <a:t>Can</a:t>
            </a:r>
            <a:r>
              <a:rPr lang="en" sz="2000"/>
              <a:t> </a:t>
            </a:r>
            <a:r>
              <a:rPr b="1" lang="en" sz="2000"/>
              <a:t>call another contract</a:t>
            </a:r>
            <a:r>
              <a:rPr lang="en" sz="2000"/>
              <a:t> that can call another contract, and so on, </a:t>
            </a:r>
            <a:endParaRPr sz="2000"/>
          </a:p>
          <a:p>
            <a:pPr indent="-355600" lvl="0" marL="457200" rtl="0" algn="l">
              <a:lnSpc>
                <a:spcPct val="115000"/>
              </a:lnSpc>
              <a:spcBef>
                <a:spcPts val="0"/>
              </a:spcBef>
              <a:spcAft>
                <a:spcPts val="0"/>
              </a:spcAft>
              <a:buSzPts val="2000"/>
              <a:buFont typeface="Nunito"/>
              <a:buChar char="●"/>
            </a:pPr>
            <a:r>
              <a:rPr b="1" lang="en" sz="2000"/>
              <a:t>First contract </a:t>
            </a:r>
            <a:r>
              <a:rPr lang="en" sz="2000"/>
              <a:t>in a chain of execution will always have been </a:t>
            </a:r>
            <a:r>
              <a:rPr b="1" lang="en" sz="2000"/>
              <a:t>called by a transaction from an EOA</a:t>
            </a:r>
            <a:endParaRPr b="1" sz="2000"/>
          </a:p>
          <a:p>
            <a:pPr indent="-355600" lvl="0" marL="457200" rtl="0" algn="l">
              <a:lnSpc>
                <a:spcPct val="115000"/>
              </a:lnSpc>
              <a:spcBef>
                <a:spcPts val="0"/>
              </a:spcBef>
              <a:spcAft>
                <a:spcPts val="0"/>
              </a:spcAft>
              <a:buSzPts val="2000"/>
              <a:buFont typeface="Nunito"/>
              <a:buChar char="●"/>
            </a:pPr>
            <a:r>
              <a:rPr b="1" lang="en" sz="2000"/>
              <a:t>Recorded only if all execution terminates successfully</a:t>
            </a:r>
            <a:r>
              <a:rPr lang="en" sz="2000"/>
              <a:t>, other wise </a:t>
            </a:r>
            <a:r>
              <a:rPr b="1" lang="en" sz="2000"/>
              <a:t>Roll Back</a:t>
            </a:r>
            <a:endParaRPr b="1" sz="2000"/>
          </a:p>
          <a:p>
            <a:pPr indent="-355600" lvl="0" marL="457200" rtl="0" algn="l">
              <a:lnSpc>
                <a:spcPct val="115000"/>
              </a:lnSpc>
              <a:spcBef>
                <a:spcPts val="0"/>
              </a:spcBef>
              <a:spcAft>
                <a:spcPts val="0"/>
              </a:spcAft>
              <a:buSzPts val="2000"/>
              <a:buFont typeface="Nunito"/>
              <a:buChar char="●"/>
            </a:pPr>
            <a:r>
              <a:rPr b="1" lang="en" sz="2000"/>
              <a:t>Failed transaction is still recorded </a:t>
            </a:r>
            <a:r>
              <a:rPr lang="en" sz="2000"/>
              <a:t>as having been attempted,</a:t>
            </a:r>
            <a:r>
              <a:rPr b="1" lang="en" sz="2000"/>
              <a:t> </a:t>
            </a:r>
            <a:endParaRPr b="1" sz="2000"/>
          </a:p>
          <a:p>
            <a:pPr indent="-355600" lvl="0" marL="457200" rtl="0" algn="l">
              <a:lnSpc>
                <a:spcPct val="115000"/>
              </a:lnSpc>
              <a:spcBef>
                <a:spcPts val="0"/>
              </a:spcBef>
              <a:spcAft>
                <a:spcPts val="0"/>
              </a:spcAft>
              <a:buSzPts val="2000"/>
              <a:buFont typeface="Nunito"/>
              <a:buChar char="●"/>
            </a:pPr>
            <a:r>
              <a:rPr b="1" lang="en" sz="2000"/>
              <a:t>Ether spent </a:t>
            </a:r>
            <a:r>
              <a:rPr lang="en" sz="2000"/>
              <a:t>on gas for the execution</a:t>
            </a:r>
            <a:r>
              <a:rPr b="1" lang="en" sz="2000"/>
              <a:t> is deducted from originating account</a:t>
            </a:r>
            <a:r>
              <a:rPr lang="en" sz="2000"/>
              <a:t>,</a:t>
            </a:r>
            <a:endParaRPr sz="2000"/>
          </a:p>
          <a:p>
            <a:pPr indent="-355600" lvl="0" marL="457200" rtl="0" algn="l">
              <a:lnSpc>
                <a:spcPct val="115000"/>
              </a:lnSpc>
              <a:spcBef>
                <a:spcPts val="0"/>
              </a:spcBef>
              <a:spcAft>
                <a:spcPts val="0"/>
              </a:spcAft>
              <a:buSzPts val="2000"/>
              <a:buFont typeface="Nunito"/>
              <a:buChar char="●"/>
            </a:pPr>
            <a:r>
              <a:rPr lang="en" sz="2000"/>
              <a:t>Otherwise has </a:t>
            </a:r>
            <a:r>
              <a:rPr b="1" lang="en" sz="2000"/>
              <a:t>no other effects on contract or account state</a:t>
            </a:r>
            <a:endParaRPr b="1" sz="20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pic>
        <p:nvPicPr>
          <p:cNvPr id="1182" name="Google Shape;1182;p190"/>
          <p:cNvPicPr preferRelativeResize="0"/>
          <p:nvPr/>
        </p:nvPicPr>
        <p:blipFill rotWithShape="1">
          <a:blip r:embed="rId3">
            <a:alphaModFix/>
          </a:blip>
          <a:srcRect b="0" l="0" r="0" t="0"/>
          <a:stretch/>
        </p:blipFill>
        <p:spPr>
          <a:xfrm>
            <a:off x="6942349" y="266875"/>
            <a:ext cx="1583075" cy="1532025"/>
          </a:xfrm>
          <a:prstGeom prst="rect">
            <a:avLst/>
          </a:prstGeom>
          <a:noFill/>
          <a:ln>
            <a:noFill/>
          </a:ln>
        </p:spPr>
      </p:pic>
      <p:sp>
        <p:nvSpPr>
          <p:cNvPr id="1183" name="Google Shape;1183;p190"/>
          <p:cNvSpPr txBox="1"/>
          <p:nvPr>
            <p:ph type="title"/>
          </p:nvPr>
        </p:nvSpPr>
        <p:spPr>
          <a:xfrm>
            <a:off x="819150" y="60487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Deleting a Smart Contract</a:t>
            </a:r>
            <a:endParaRPr/>
          </a:p>
        </p:txBody>
      </p:sp>
      <p:sp>
        <p:nvSpPr>
          <p:cNvPr id="1184" name="Google Shape;1184;p190"/>
          <p:cNvSpPr txBox="1"/>
          <p:nvPr>
            <p:ph idx="1" type="body"/>
          </p:nvPr>
        </p:nvSpPr>
        <p:spPr>
          <a:xfrm>
            <a:off x="819150" y="1432625"/>
            <a:ext cx="8171100" cy="2448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Nunito"/>
              <a:buChar char="●"/>
            </a:pPr>
            <a:r>
              <a:rPr b="1" lang="en" sz="1800">
                <a:latin typeface="Nunito"/>
                <a:ea typeface="Nunito"/>
                <a:cs typeface="Nunito"/>
                <a:sym typeface="Nunito"/>
              </a:rPr>
              <a:t>Contract’s code cannot be changed</a:t>
            </a:r>
            <a:endParaRPr b="1" sz="1800">
              <a:latin typeface="Nunito"/>
              <a:ea typeface="Nunito"/>
              <a:cs typeface="Nunito"/>
              <a:sym typeface="Nunito"/>
            </a:endParaRPr>
          </a:p>
          <a:p>
            <a:pPr indent="-342900" lvl="0" marL="457200" rtl="0" algn="l">
              <a:lnSpc>
                <a:spcPct val="115000"/>
              </a:lnSpc>
              <a:spcBef>
                <a:spcPts val="0"/>
              </a:spcBef>
              <a:spcAft>
                <a:spcPts val="0"/>
              </a:spcAft>
              <a:buSzPts val="1800"/>
              <a:buChar char="●"/>
            </a:pPr>
            <a:r>
              <a:rPr lang="en" sz="1800">
                <a:latin typeface="Nunito"/>
                <a:ea typeface="Nunito"/>
                <a:cs typeface="Nunito"/>
                <a:sym typeface="Nunito"/>
              </a:rPr>
              <a:t>By </a:t>
            </a:r>
            <a:r>
              <a:rPr b="1" lang="en" sz="1800">
                <a:latin typeface="Nunito"/>
                <a:ea typeface="Nunito"/>
                <a:cs typeface="Nunito"/>
                <a:sym typeface="Nunito"/>
              </a:rPr>
              <a:t>Removing the code</a:t>
            </a:r>
            <a:r>
              <a:rPr lang="en" sz="1800">
                <a:latin typeface="Nunito"/>
                <a:ea typeface="Nunito"/>
                <a:cs typeface="Nunito"/>
                <a:sym typeface="Nunito"/>
              </a:rPr>
              <a:t> and its </a:t>
            </a:r>
            <a:r>
              <a:rPr b="1" lang="en" sz="1800">
                <a:latin typeface="Nunito"/>
                <a:ea typeface="Nunito"/>
                <a:cs typeface="Nunito"/>
                <a:sym typeface="Nunito"/>
              </a:rPr>
              <a:t>Internal state (storage) </a:t>
            </a:r>
            <a:r>
              <a:rPr lang="en" sz="1800">
                <a:latin typeface="Nunito"/>
                <a:ea typeface="Nunito"/>
                <a:cs typeface="Nunito"/>
                <a:sym typeface="Nunito"/>
              </a:rPr>
              <a:t>from its address, </a:t>
            </a:r>
            <a:br>
              <a:rPr lang="en" sz="1800">
                <a:latin typeface="Nunito"/>
                <a:ea typeface="Nunito"/>
                <a:cs typeface="Nunito"/>
                <a:sym typeface="Nunito"/>
              </a:rPr>
            </a:br>
            <a:r>
              <a:rPr lang="en" sz="1800">
                <a:latin typeface="Nunito"/>
                <a:ea typeface="Nunito"/>
                <a:cs typeface="Nunito"/>
                <a:sym typeface="Nunito"/>
              </a:rPr>
              <a:t>- Leaving a blank account.</a:t>
            </a:r>
            <a:endParaRPr sz="1800">
              <a:latin typeface="Nunito"/>
              <a:ea typeface="Nunito"/>
              <a:cs typeface="Nunito"/>
              <a:sym typeface="Nunito"/>
            </a:endParaRPr>
          </a:p>
          <a:p>
            <a:pPr indent="-342900" lvl="0" marL="457200" rtl="0" algn="l">
              <a:lnSpc>
                <a:spcPct val="115000"/>
              </a:lnSpc>
              <a:spcBef>
                <a:spcPts val="0"/>
              </a:spcBef>
              <a:spcAft>
                <a:spcPts val="0"/>
              </a:spcAft>
              <a:buSzPts val="1800"/>
              <a:buChar char="●"/>
            </a:pPr>
            <a:r>
              <a:rPr lang="en" sz="1800">
                <a:latin typeface="Nunito"/>
                <a:ea typeface="Nunito"/>
                <a:cs typeface="Nunito"/>
                <a:sym typeface="Nunito"/>
              </a:rPr>
              <a:t>Executing an EVM opcode called </a:t>
            </a:r>
            <a:r>
              <a:rPr b="1" lang="en" sz="1800">
                <a:latin typeface="Nunito"/>
                <a:ea typeface="Nunito"/>
                <a:cs typeface="Nunito"/>
                <a:sym typeface="Nunito"/>
              </a:rPr>
              <a:t>SELFDESTRUCT </a:t>
            </a:r>
            <a:endParaRPr sz="1800">
              <a:latin typeface="Nunito"/>
              <a:ea typeface="Nunito"/>
              <a:cs typeface="Nunito"/>
              <a:sym typeface="Nunito"/>
            </a:endParaRPr>
          </a:p>
          <a:p>
            <a:pPr indent="-342900" lvl="0" marL="457200" rtl="0" algn="l">
              <a:lnSpc>
                <a:spcPct val="115000"/>
              </a:lnSpc>
              <a:spcBef>
                <a:spcPts val="0"/>
              </a:spcBef>
              <a:spcAft>
                <a:spcPts val="0"/>
              </a:spcAft>
              <a:buSzPts val="1800"/>
              <a:buChar char="●"/>
            </a:pPr>
            <a:r>
              <a:rPr lang="en" sz="1800">
                <a:latin typeface="Nunito"/>
                <a:ea typeface="Nunito"/>
                <a:cs typeface="Nunito"/>
                <a:sym typeface="Nunito"/>
              </a:rPr>
              <a:t>Costs </a:t>
            </a:r>
            <a:r>
              <a:rPr b="1" lang="en" sz="1800">
                <a:latin typeface="Nunito"/>
                <a:ea typeface="Nunito"/>
                <a:cs typeface="Nunito"/>
                <a:sym typeface="Nunito"/>
              </a:rPr>
              <a:t>“negative gas,”</a:t>
            </a:r>
            <a:r>
              <a:rPr lang="en" sz="1800">
                <a:latin typeface="Nunito"/>
                <a:ea typeface="Nunito"/>
                <a:cs typeface="Nunito"/>
                <a:sym typeface="Nunito"/>
              </a:rPr>
              <a:t> a gas refund  (Incentive for releasing network resources)</a:t>
            </a:r>
            <a:endParaRPr sz="1800">
              <a:latin typeface="Nunito"/>
              <a:ea typeface="Nunito"/>
              <a:cs typeface="Nunito"/>
              <a:sym typeface="Nunito"/>
            </a:endParaRPr>
          </a:p>
          <a:p>
            <a:pPr indent="-342900" lvl="0" marL="457200" rtl="0" algn="l">
              <a:lnSpc>
                <a:spcPct val="115000"/>
              </a:lnSpc>
              <a:spcBef>
                <a:spcPts val="0"/>
              </a:spcBef>
              <a:spcAft>
                <a:spcPts val="0"/>
              </a:spcAft>
              <a:buSzPts val="1800"/>
              <a:buChar char="●"/>
            </a:pPr>
            <a:r>
              <a:rPr b="1" lang="en" sz="1800">
                <a:latin typeface="Nunito"/>
                <a:ea typeface="Nunito"/>
                <a:cs typeface="Nunito"/>
                <a:sym typeface="Nunito"/>
              </a:rPr>
              <a:t>Does not remove the transaction history</a:t>
            </a:r>
            <a:r>
              <a:rPr lang="en" sz="1800">
                <a:latin typeface="Nunito"/>
                <a:ea typeface="Nunito"/>
                <a:cs typeface="Nunito"/>
                <a:sym typeface="Nunito"/>
              </a:rPr>
              <a:t> (past) of the contract. - </a:t>
            </a:r>
            <a:r>
              <a:rPr i="1" lang="en" sz="1800" u="sng">
                <a:latin typeface="Nunito"/>
                <a:ea typeface="Nunito"/>
                <a:cs typeface="Nunito"/>
                <a:sym typeface="Nunito"/>
              </a:rPr>
              <a:t>IMMUTABILITY</a:t>
            </a:r>
            <a:endParaRPr i="1" sz="1800" u="sng">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lang="en" sz="1800">
                <a:latin typeface="Nunito"/>
                <a:ea typeface="Nunito"/>
                <a:cs typeface="Nunito"/>
                <a:sym typeface="Nunito"/>
              </a:rPr>
              <a:t>SELFDESTRUCT capability will only be available if the contract to have that functionality.</a:t>
            </a:r>
            <a:endParaRPr sz="1800">
              <a:latin typeface="Nunito"/>
              <a:ea typeface="Nunito"/>
              <a:cs typeface="Nunito"/>
              <a:sym typeface="Nunito"/>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91"/>
          <p:cNvSpPr txBox="1"/>
          <p:nvPr>
            <p:ph type="title"/>
          </p:nvPr>
        </p:nvSpPr>
        <p:spPr>
          <a:xfrm>
            <a:off x="819150" y="411350"/>
            <a:ext cx="79152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Solidity </a:t>
            </a:r>
            <a:endParaRPr/>
          </a:p>
        </p:txBody>
      </p:sp>
      <p:sp>
        <p:nvSpPr>
          <p:cNvPr id="1190" name="Google Shape;1190;p191"/>
          <p:cNvSpPr txBox="1"/>
          <p:nvPr>
            <p:ph idx="1" type="body"/>
          </p:nvPr>
        </p:nvSpPr>
        <p:spPr>
          <a:xfrm>
            <a:off x="706600" y="1116950"/>
            <a:ext cx="7505700" cy="3496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latin typeface="Nunito"/>
                <a:ea typeface="Nunito"/>
                <a:cs typeface="Nunito"/>
                <a:sym typeface="Nunito"/>
              </a:rPr>
              <a:t>Created by </a:t>
            </a:r>
            <a:r>
              <a:rPr b="1" lang="en" sz="1800">
                <a:latin typeface="Nunito"/>
                <a:ea typeface="Nunito"/>
                <a:cs typeface="Nunito"/>
                <a:sym typeface="Nunito"/>
              </a:rPr>
              <a:t>Dr. Gavin Wood</a:t>
            </a:r>
            <a:r>
              <a:rPr lang="en" sz="1800">
                <a:latin typeface="Nunito"/>
                <a:ea typeface="Nunito"/>
                <a:cs typeface="Nunito"/>
                <a:sym typeface="Nunito"/>
              </a:rPr>
              <a:t> </a:t>
            </a:r>
            <a:br>
              <a:rPr lang="en" sz="1800">
                <a:latin typeface="Nunito"/>
                <a:ea typeface="Nunito"/>
                <a:cs typeface="Nunito"/>
                <a:sym typeface="Nunito"/>
              </a:rPr>
            </a:br>
            <a:endParaRPr sz="1800">
              <a:latin typeface="Nunito"/>
              <a:ea typeface="Nunito"/>
              <a:cs typeface="Nunito"/>
              <a:sym typeface="Nunito"/>
            </a:endParaRPr>
          </a:p>
          <a:p>
            <a:pPr indent="-342900" lvl="0" marL="457200" rtl="0" algn="l">
              <a:lnSpc>
                <a:spcPct val="100000"/>
              </a:lnSpc>
              <a:spcBef>
                <a:spcPts val="0"/>
              </a:spcBef>
              <a:spcAft>
                <a:spcPts val="0"/>
              </a:spcAft>
              <a:buSzPts val="1800"/>
              <a:buFont typeface="Nunito"/>
              <a:buChar char="●"/>
            </a:pPr>
            <a:r>
              <a:rPr b="1" lang="en" sz="1800">
                <a:latin typeface="Nunito"/>
                <a:ea typeface="Nunito"/>
                <a:cs typeface="Nunito"/>
                <a:sym typeface="Nunito"/>
              </a:rPr>
              <a:t>Explicitly for writing smart contracts</a:t>
            </a:r>
            <a:br>
              <a:rPr b="1" lang="en" sz="1800">
                <a:latin typeface="Nunito"/>
                <a:ea typeface="Nunito"/>
                <a:cs typeface="Nunito"/>
                <a:sym typeface="Nunito"/>
              </a:rPr>
            </a:br>
            <a:endParaRPr b="1" sz="1800">
              <a:latin typeface="Nunito"/>
              <a:ea typeface="Nunito"/>
              <a:cs typeface="Nunito"/>
              <a:sym typeface="Nunito"/>
            </a:endParaRPr>
          </a:p>
          <a:p>
            <a:pPr indent="-342900" lvl="0" marL="457200" rtl="0" algn="l">
              <a:lnSpc>
                <a:spcPct val="100000"/>
              </a:lnSpc>
              <a:spcBef>
                <a:spcPts val="0"/>
              </a:spcBef>
              <a:spcAft>
                <a:spcPts val="0"/>
              </a:spcAft>
              <a:buSzPts val="1800"/>
              <a:buChar char="●"/>
            </a:pPr>
            <a:r>
              <a:rPr lang="en" sz="1800">
                <a:latin typeface="Nunito"/>
                <a:ea typeface="Nunito"/>
                <a:cs typeface="Nunito"/>
                <a:sym typeface="Nunito"/>
              </a:rPr>
              <a:t>The main "product" of the Solidity project is the </a:t>
            </a:r>
            <a:r>
              <a:rPr b="1" lang="en" sz="1800">
                <a:latin typeface="Nunito"/>
                <a:ea typeface="Nunito"/>
                <a:cs typeface="Nunito"/>
                <a:sym typeface="Nunito"/>
              </a:rPr>
              <a:t>Solidity compiler, solc</a:t>
            </a:r>
            <a:r>
              <a:rPr lang="en" sz="1800">
                <a:latin typeface="Nunito"/>
                <a:ea typeface="Nunito"/>
                <a:cs typeface="Nunito"/>
                <a:sym typeface="Nunito"/>
              </a:rPr>
              <a:t>,</a:t>
            </a:r>
            <a:br>
              <a:rPr lang="en" sz="1800">
                <a:latin typeface="Nunito"/>
                <a:ea typeface="Nunito"/>
                <a:cs typeface="Nunito"/>
                <a:sym typeface="Nunito"/>
              </a:rPr>
            </a:br>
            <a:endParaRPr sz="1800">
              <a:latin typeface="Nunito"/>
              <a:ea typeface="Nunito"/>
              <a:cs typeface="Nunito"/>
              <a:sym typeface="Nunito"/>
            </a:endParaRPr>
          </a:p>
          <a:p>
            <a:pPr indent="-342900" lvl="0" marL="457200" rtl="0" algn="l">
              <a:lnSpc>
                <a:spcPct val="100000"/>
              </a:lnSpc>
              <a:spcBef>
                <a:spcPts val="0"/>
              </a:spcBef>
              <a:spcAft>
                <a:spcPts val="0"/>
              </a:spcAft>
              <a:buSzPts val="1800"/>
              <a:buChar char="●"/>
            </a:pPr>
            <a:r>
              <a:rPr lang="en" sz="1800">
                <a:latin typeface="Nunito"/>
                <a:ea typeface="Nunito"/>
                <a:cs typeface="Nunito"/>
                <a:sym typeface="Nunito"/>
              </a:rPr>
              <a:t>Converts programs written in the Solidity language to </a:t>
            </a:r>
            <a:r>
              <a:rPr b="1" lang="en" sz="1800">
                <a:latin typeface="Nunito"/>
                <a:ea typeface="Nunito"/>
                <a:cs typeface="Nunito"/>
                <a:sym typeface="Nunito"/>
              </a:rPr>
              <a:t>EVM bytecode</a:t>
            </a:r>
            <a:r>
              <a:rPr lang="en" sz="1800">
                <a:latin typeface="Nunito"/>
                <a:ea typeface="Nunito"/>
                <a:cs typeface="Nunito"/>
                <a:sym typeface="Nunito"/>
              </a:rPr>
              <a:t>.</a:t>
            </a:r>
            <a:br>
              <a:rPr lang="en" sz="1800">
                <a:latin typeface="Nunito"/>
                <a:ea typeface="Nunito"/>
                <a:cs typeface="Nunito"/>
                <a:sym typeface="Nunito"/>
              </a:rPr>
            </a:br>
            <a:endParaRPr sz="1800">
              <a:latin typeface="Nunito"/>
              <a:ea typeface="Nunito"/>
              <a:cs typeface="Nunito"/>
              <a:sym typeface="Nunito"/>
            </a:endParaRPr>
          </a:p>
          <a:p>
            <a:pPr indent="-342900" lvl="0" marL="457200" rtl="0" algn="l">
              <a:lnSpc>
                <a:spcPct val="100000"/>
              </a:lnSpc>
              <a:spcBef>
                <a:spcPts val="0"/>
              </a:spcBef>
              <a:spcAft>
                <a:spcPts val="0"/>
              </a:spcAft>
              <a:buSzPts val="1800"/>
              <a:buChar char="●"/>
            </a:pPr>
            <a:r>
              <a:rPr lang="en" sz="1800">
                <a:latin typeface="Nunito"/>
                <a:ea typeface="Nunito"/>
                <a:cs typeface="Nunito"/>
                <a:sym typeface="Nunito"/>
              </a:rPr>
              <a:t>Each version of the Solidity compiler</a:t>
            </a:r>
            <a:r>
              <a:rPr b="1" lang="en" sz="1800">
                <a:latin typeface="Nunito"/>
                <a:ea typeface="Nunito"/>
                <a:cs typeface="Nunito"/>
                <a:sym typeface="Nunito"/>
              </a:rPr>
              <a:t> compiles a specific version of the language.</a:t>
            </a:r>
            <a:endParaRPr sz="1800">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57"/>
          <p:cNvPicPr preferRelativeResize="0"/>
          <p:nvPr/>
        </p:nvPicPr>
        <p:blipFill>
          <a:blip r:embed="rId3">
            <a:alphaModFix/>
          </a:blip>
          <a:stretch>
            <a:fillRect/>
          </a:stretch>
        </p:blipFill>
        <p:spPr>
          <a:xfrm>
            <a:off x="-88150" y="-84900"/>
            <a:ext cx="9264374" cy="54102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92"/>
          <p:cNvSpPr txBox="1"/>
          <p:nvPr>
            <p:ph type="title"/>
          </p:nvPr>
        </p:nvSpPr>
        <p:spPr>
          <a:xfrm>
            <a:off x="725625" y="367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 Case 1: Contacting External Service </a:t>
            </a:r>
            <a:endParaRPr/>
          </a:p>
          <a:p>
            <a:pPr indent="0" lvl="0" marL="0" rtl="0" algn="l">
              <a:lnSpc>
                <a:spcPct val="100000"/>
              </a:lnSpc>
              <a:spcBef>
                <a:spcPts val="0"/>
              </a:spcBef>
              <a:spcAft>
                <a:spcPts val="0"/>
              </a:spcAft>
              <a:buSzPts val="3000"/>
              <a:buNone/>
            </a:pPr>
            <a:r>
              <a:t/>
            </a:r>
            <a:endParaRPr/>
          </a:p>
        </p:txBody>
      </p:sp>
      <p:sp>
        <p:nvSpPr>
          <p:cNvPr id="1196" name="Google Shape;1196;p192"/>
          <p:cNvSpPr txBox="1"/>
          <p:nvPr>
            <p:ph idx="1" type="body"/>
          </p:nvPr>
        </p:nvSpPr>
        <p:spPr>
          <a:xfrm>
            <a:off x="742950" y="1322200"/>
            <a:ext cx="8102400" cy="34395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300"/>
              <a:buNone/>
            </a:pPr>
            <a:r>
              <a:rPr lang="en" sz="1600">
                <a:latin typeface="Nunito"/>
                <a:ea typeface="Nunito"/>
                <a:cs typeface="Nunito"/>
                <a:sym typeface="Nunito"/>
              </a:rPr>
              <a:t>Smart Contract that changes its behavior in response to some external event.</a:t>
            </a:r>
            <a:endParaRPr b="1" sz="1600" u="sng">
              <a:latin typeface="Nunito"/>
              <a:ea typeface="Nunito"/>
              <a:cs typeface="Nunito"/>
              <a:sym typeface="Nunito"/>
            </a:endParaRPr>
          </a:p>
          <a:p>
            <a:pPr indent="0" lvl="0" marL="0" rtl="0" algn="l">
              <a:lnSpc>
                <a:spcPct val="140000"/>
              </a:lnSpc>
              <a:spcBef>
                <a:spcPts val="0"/>
              </a:spcBef>
              <a:spcAft>
                <a:spcPts val="0"/>
              </a:spcAft>
              <a:buSzPts val="1300"/>
              <a:buNone/>
            </a:pPr>
            <a:r>
              <a:rPr b="1" lang="en" sz="1600" u="sng">
                <a:latin typeface="Nunito"/>
                <a:ea typeface="Nunito"/>
                <a:cs typeface="Nunito"/>
                <a:sym typeface="Nunito"/>
              </a:rPr>
              <a:t>First User Case:</a:t>
            </a:r>
            <a:endParaRPr b="1" sz="1600" u="sng">
              <a:latin typeface="Nunito"/>
              <a:ea typeface="Nunito"/>
              <a:cs typeface="Nunito"/>
              <a:sym typeface="Nunito"/>
            </a:endParaRPr>
          </a:p>
          <a:p>
            <a:pPr indent="0" lvl="0" marL="0" rtl="0" algn="l">
              <a:lnSpc>
                <a:spcPct val="140000"/>
              </a:lnSpc>
              <a:spcBef>
                <a:spcPts val="0"/>
              </a:spcBef>
              <a:spcAft>
                <a:spcPts val="0"/>
              </a:spcAft>
              <a:buSzPts val="1300"/>
              <a:buNone/>
            </a:pPr>
            <a:r>
              <a:rPr b="1" lang="en" sz="1600">
                <a:latin typeface="Nunito"/>
                <a:ea typeface="Nunito"/>
                <a:cs typeface="Nunito"/>
                <a:sym typeface="Nunito"/>
              </a:rPr>
              <a:t>An agricultural insurance policy pays out conditionally based on the quantity of rainfall in a given month.</a:t>
            </a:r>
            <a:r>
              <a:rPr b="1" lang="en" sz="1600" u="sng">
                <a:latin typeface="Nunito"/>
                <a:ea typeface="Nunito"/>
                <a:cs typeface="Nunito"/>
                <a:sym typeface="Nunito"/>
              </a:rPr>
              <a:t> </a:t>
            </a:r>
            <a:endParaRPr b="1" sz="1600">
              <a:latin typeface="Nunito"/>
              <a:ea typeface="Nunito"/>
              <a:cs typeface="Nunito"/>
              <a:sym typeface="Nunito"/>
            </a:endParaRPr>
          </a:p>
          <a:p>
            <a:pPr indent="0" lvl="0" marL="0" rtl="0" algn="l">
              <a:lnSpc>
                <a:spcPct val="140000"/>
              </a:lnSpc>
              <a:spcBef>
                <a:spcPts val="0"/>
              </a:spcBef>
              <a:spcAft>
                <a:spcPts val="0"/>
              </a:spcAft>
              <a:buSzPts val="1300"/>
              <a:buNone/>
            </a:pPr>
            <a:r>
              <a:rPr lang="en" sz="1600">
                <a:latin typeface="Nunito"/>
                <a:ea typeface="Nunito"/>
                <a:cs typeface="Nunito"/>
                <a:sym typeface="Nunito"/>
              </a:rPr>
              <a:t>Because source is outside the blockchain, there is no guarantee that every node will receive the same answer.</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rPr b="1" lang="en" sz="1600" u="sng">
                <a:latin typeface="Nunito"/>
                <a:ea typeface="Nunito"/>
                <a:cs typeface="Nunito"/>
                <a:sym typeface="Nunito"/>
              </a:rPr>
              <a:t>Possible Solution (But Not Allowed):</a:t>
            </a:r>
            <a:endParaRPr b="1" sz="1600" u="sng">
              <a:latin typeface="Nunito"/>
              <a:ea typeface="Nunito"/>
              <a:cs typeface="Nunito"/>
              <a:sym typeface="Nunito"/>
            </a:endParaRPr>
          </a:p>
          <a:p>
            <a:pPr indent="0" lvl="0" marL="0" rtl="0" algn="l">
              <a:lnSpc>
                <a:spcPct val="140000"/>
              </a:lnSpc>
              <a:spcBef>
                <a:spcPts val="0"/>
              </a:spcBef>
              <a:spcAft>
                <a:spcPts val="0"/>
              </a:spcAft>
              <a:buSzPts val="1300"/>
              <a:buNone/>
            </a:pPr>
            <a:r>
              <a:rPr lang="en" sz="1600">
                <a:latin typeface="Nunito"/>
                <a:ea typeface="Nunito"/>
                <a:cs typeface="Nunito"/>
                <a:sym typeface="Nunito"/>
              </a:rPr>
              <a:t>The smart contract waits until the predetermined time, retrieves the weather report from an external service and behaves appropriately based on the data received.</a:t>
            </a:r>
            <a:endParaRPr sz="1600">
              <a:latin typeface="Nunito"/>
              <a:ea typeface="Nunito"/>
              <a:cs typeface="Nunito"/>
              <a:sym typeface="Nunito"/>
            </a:endParaRPr>
          </a:p>
          <a:p>
            <a:pPr indent="0" lvl="0" marL="0" rtl="0" algn="l">
              <a:lnSpc>
                <a:spcPct val="115000"/>
              </a:lnSpc>
              <a:spcBef>
                <a:spcPts val="0"/>
              </a:spcBef>
              <a:spcAft>
                <a:spcPts val="0"/>
              </a:spcAft>
              <a:buSzPts val="1300"/>
              <a:buNone/>
            </a:pPr>
            <a:r>
              <a:t/>
            </a:r>
            <a:endParaRPr sz="1600">
              <a:solidFill>
                <a:srgbClr val="000000"/>
              </a:solidFill>
              <a:latin typeface="Nunito"/>
              <a:ea typeface="Nunito"/>
              <a:cs typeface="Nunito"/>
              <a:sym typeface="Nunito"/>
            </a:endParaRPr>
          </a:p>
          <a:p>
            <a:pPr indent="0" lvl="0" marL="0" rtl="0" algn="l">
              <a:lnSpc>
                <a:spcPct val="115000"/>
              </a:lnSpc>
              <a:spcBef>
                <a:spcPts val="0"/>
              </a:spcBef>
              <a:spcAft>
                <a:spcPts val="1600"/>
              </a:spcAft>
              <a:buSzPts val="1300"/>
              <a:buNone/>
            </a:pPr>
            <a:r>
              <a:t/>
            </a:r>
            <a:endParaRPr sz="1600">
              <a:latin typeface="Nunito"/>
              <a:ea typeface="Nunito"/>
              <a:cs typeface="Nunito"/>
              <a:sym typeface="Nunit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93"/>
          <p:cNvSpPr txBox="1"/>
          <p:nvPr>
            <p:ph type="title"/>
          </p:nvPr>
        </p:nvSpPr>
        <p:spPr>
          <a:xfrm>
            <a:off x="498775" y="263725"/>
            <a:ext cx="77742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 Case 1: Contacting External Service </a:t>
            </a:r>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202" name="Google Shape;1202;p193"/>
          <p:cNvSpPr txBox="1"/>
          <p:nvPr>
            <p:ph idx="1" type="body"/>
          </p:nvPr>
        </p:nvSpPr>
        <p:spPr>
          <a:xfrm>
            <a:off x="767200" y="1377675"/>
            <a:ext cx="7505700" cy="2964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300"/>
              <a:buNone/>
            </a:pPr>
            <a:r>
              <a:rPr b="1" lang="en" sz="1600">
                <a:latin typeface="Nunito"/>
                <a:ea typeface="Nunito"/>
                <a:cs typeface="Nunito"/>
                <a:sym typeface="Nunito"/>
              </a:rPr>
              <a:t>Problem:</a:t>
            </a:r>
            <a:endParaRPr b="1" sz="1600">
              <a:latin typeface="Nunito"/>
              <a:ea typeface="Nunito"/>
              <a:cs typeface="Nunito"/>
              <a:sym typeface="Nunito"/>
            </a:endParaRPr>
          </a:p>
          <a:p>
            <a:pPr indent="0" lvl="0" marL="0" rtl="0" algn="l">
              <a:lnSpc>
                <a:spcPct val="140000"/>
              </a:lnSpc>
              <a:spcBef>
                <a:spcPts val="0"/>
              </a:spcBef>
              <a:spcAft>
                <a:spcPts val="0"/>
              </a:spcAft>
              <a:buSzPts val="1300"/>
              <a:buNone/>
            </a:pPr>
            <a:r>
              <a:rPr lang="en" sz="1600">
                <a:latin typeface="Nunito"/>
                <a:ea typeface="Nunito"/>
                <a:cs typeface="Nunito"/>
                <a:sym typeface="Nunito"/>
              </a:rPr>
              <a:t>Because the source is outside of the blockchain, there is no guarantee that every node will receive the same answer. Since the smart contracts are executed independently by every node.</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rPr lang="en" sz="1600">
                <a:latin typeface="Nunito"/>
                <a:ea typeface="Nunito"/>
                <a:cs typeface="Nunito"/>
                <a:sym typeface="Nunito"/>
              </a:rPr>
              <a:t>Perhaps the source will change its response in the time between requests from different nodes, or perhaps it will become temporarily unavailable. Either way, consensus is broken and the entire blockchain dies.</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t/>
            </a:r>
            <a:endParaRPr sz="1800">
              <a:solidFill>
                <a:srgbClr val="353536"/>
              </a:solidFill>
              <a:highlight>
                <a:srgbClr val="FFFFFF"/>
              </a:highlight>
              <a:latin typeface="Nunito"/>
              <a:ea typeface="Nunito"/>
              <a:cs typeface="Nunito"/>
              <a:sym typeface="Nunito"/>
            </a:endParaRPr>
          </a:p>
          <a:p>
            <a:pPr indent="0" lvl="0" marL="0" rtl="0" algn="l">
              <a:lnSpc>
                <a:spcPct val="140000"/>
              </a:lnSpc>
              <a:spcBef>
                <a:spcPts val="0"/>
              </a:spcBef>
              <a:spcAft>
                <a:spcPts val="0"/>
              </a:spcAft>
              <a:buSzPts val="1300"/>
              <a:buNone/>
            </a:pPr>
            <a:r>
              <a:t/>
            </a:r>
            <a:endParaRPr b="1" sz="1800">
              <a:solidFill>
                <a:srgbClr val="353536"/>
              </a:solidFill>
              <a:highlight>
                <a:srgbClr val="FFFFFF"/>
              </a:highlight>
              <a:latin typeface="Nunito"/>
              <a:ea typeface="Nunito"/>
              <a:cs typeface="Nunito"/>
              <a:sym typeface="Nunito"/>
            </a:endParaRPr>
          </a:p>
          <a:p>
            <a:pPr indent="0" lvl="0" marL="0" rtl="0" algn="l">
              <a:lnSpc>
                <a:spcPct val="115000"/>
              </a:lnSpc>
              <a:spcBef>
                <a:spcPts val="0"/>
              </a:spcBef>
              <a:spcAft>
                <a:spcPts val="1600"/>
              </a:spcAft>
              <a:buSzPts val="1300"/>
              <a:buNone/>
            </a:pPr>
            <a:r>
              <a:t/>
            </a:r>
            <a:endParaRPr>
              <a:latin typeface="Nunito"/>
              <a:ea typeface="Nunito"/>
              <a:cs typeface="Nunito"/>
              <a:sym typeface="Nunito"/>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94"/>
          <p:cNvSpPr txBox="1"/>
          <p:nvPr>
            <p:ph type="title"/>
          </p:nvPr>
        </p:nvSpPr>
        <p:spPr>
          <a:xfrm>
            <a:off x="819150" y="429950"/>
            <a:ext cx="7505700" cy="6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 Case 1: Contacting External Service </a:t>
            </a:r>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b="1"/>
          </a:p>
          <a:p>
            <a:pPr indent="0" lvl="0" marL="0" rtl="0" algn="l">
              <a:lnSpc>
                <a:spcPct val="100000"/>
              </a:lnSpc>
              <a:spcBef>
                <a:spcPts val="0"/>
              </a:spcBef>
              <a:spcAft>
                <a:spcPts val="0"/>
              </a:spcAft>
              <a:buSzPts val="3000"/>
              <a:buNone/>
            </a:pPr>
            <a:r>
              <a:t/>
            </a:r>
            <a:endParaRPr/>
          </a:p>
        </p:txBody>
      </p:sp>
      <p:sp>
        <p:nvSpPr>
          <p:cNvPr id="1208" name="Google Shape;1208;p194"/>
          <p:cNvSpPr txBox="1"/>
          <p:nvPr>
            <p:ph idx="1" type="body"/>
          </p:nvPr>
        </p:nvSpPr>
        <p:spPr>
          <a:xfrm>
            <a:off x="819150" y="1571575"/>
            <a:ext cx="7505700" cy="32481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300"/>
              <a:buNone/>
            </a:pPr>
            <a:r>
              <a:rPr b="1" lang="en" sz="1600" u="sng">
                <a:latin typeface="Nunito"/>
                <a:ea typeface="Nunito"/>
                <a:cs typeface="Nunito"/>
                <a:sym typeface="Nunito"/>
              </a:rPr>
              <a:t>Workaround:</a:t>
            </a:r>
            <a:endParaRPr b="1" sz="1600" u="sng">
              <a:latin typeface="Nunito"/>
              <a:ea typeface="Nunito"/>
              <a:cs typeface="Nunito"/>
              <a:sym typeface="Nunito"/>
            </a:endParaRPr>
          </a:p>
          <a:p>
            <a:pPr indent="0" lvl="0" marL="0" rtl="0" algn="l">
              <a:lnSpc>
                <a:spcPct val="140000"/>
              </a:lnSpc>
              <a:spcBef>
                <a:spcPts val="0"/>
              </a:spcBef>
              <a:spcAft>
                <a:spcPts val="0"/>
              </a:spcAft>
              <a:buSzPts val="1300"/>
              <a:buNone/>
            </a:pPr>
            <a:r>
              <a:rPr b="1" lang="en" sz="1600">
                <a:latin typeface="Nunito"/>
                <a:ea typeface="Nunito"/>
                <a:cs typeface="Nunito"/>
                <a:sym typeface="Nunito"/>
              </a:rPr>
              <a:t>Oracle pushes the data onto the blockchain rather than a smart contract pulling it in.</a:t>
            </a:r>
            <a:endParaRPr b="1" sz="1600">
              <a:latin typeface="Nunito"/>
              <a:ea typeface="Nunito"/>
              <a:cs typeface="Nunito"/>
              <a:sym typeface="Nunito"/>
            </a:endParaRPr>
          </a:p>
          <a:p>
            <a:pPr indent="0" lvl="0" marL="0" rtl="0" algn="l">
              <a:lnSpc>
                <a:spcPct val="140000"/>
              </a:lnSpc>
              <a:spcBef>
                <a:spcPts val="0"/>
              </a:spcBef>
              <a:spcAft>
                <a:spcPts val="0"/>
              </a:spcAft>
              <a:buSzPts val="1300"/>
              <a:buNone/>
            </a:pPr>
            <a:r>
              <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rPr lang="en" sz="1600">
                <a:latin typeface="Nunito"/>
                <a:ea typeface="Nunito"/>
                <a:cs typeface="Nunito"/>
                <a:sym typeface="Nunito"/>
              </a:rPr>
              <a:t>Instead of a smart contract </a:t>
            </a:r>
            <a:r>
              <a:rPr b="1" lang="en" sz="1600">
                <a:latin typeface="Nunito"/>
                <a:ea typeface="Nunito"/>
                <a:cs typeface="Nunito"/>
                <a:sym typeface="Nunito"/>
              </a:rPr>
              <a:t>initiating the retrieval of external data</a:t>
            </a:r>
            <a:r>
              <a:rPr lang="en" sz="1600">
                <a:latin typeface="Nunito"/>
                <a:ea typeface="Nunito"/>
                <a:cs typeface="Nunito"/>
                <a:sym typeface="Nunito"/>
              </a:rPr>
              <a:t>, one or more trusted parties</a:t>
            </a:r>
            <a:r>
              <a:rPr b="1" lang="en" sz="1600">
                <a:latin typeface="Nunito"/>
                <a:ea typeface="Nunito"/>
                <a:cs typeface="Nunito"/>
                <a:sym typeface="Nunito"/>
              </a:rPr>
              <a:t> (“oracles”) creates a transaction</a:t>
            </a:r>
            <a:r>
              <a:rPr lang="en" sz="1600">
                <a:latin typeface="Nunito"/>
                <a:ea typeface="Nunito"/>
                <a:cs typeface="Nunito"/>
                <a:sym typeface="Nunito"/>
              </a:rPr>
              <a:t> which embeds that data in the chain. Every node will have an identical copy of this data, so it can be safely used in a smart contract state computation.</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t/>
            </a:r>
            <a:endParaRPr sz="1600">
              <a:solidFill>
                <a:srgbClr val="353536"/>
              </a:solidFill>
              <a:highlight>
                <a:srgbClr val="FFFFFF"/>
              </a:highlight>
              <a:latin typeface="Nunito"/>
              <a:ea typeface="Nunito"/>
              <a:cs typeface="Nunito"/>
              <a:sym typeface="Nunito"/>
            </a:endParaRPr>
          </a:p>
          <a:p>
            <a:pPr indent="0" lvl="0" marL="0" rtl="0" algn="l">
              <a:lnSpc>
                <a:spcPct val="140000"/>
              </a:lnSpc>
              <a:spcBef>
                <a:spcPts val="0"/>
              </a:spcBef>
              <a:spcAft>
                <a:spcPts val="0"/>
              </a:spcAft>
              <a:buSzPts val="1300"/>
              <a:buNone/>
            </a:pPr>
            <a:r>
              <a:t/>
            </a:r>
            <a:endParaRPr sz="1600">
              <a:solidFill>
                <a:srgbClr val="353536"/>
              </a:solidFill>
              <a:highlight>
                <a:srgbClr val="FFFFFF"/>
              </a:highlight>
              <a:latin typeface="Nunito"/>
              <a:ea typeface="Nunito"/>
              <a:cs typeface="Nunito"/>
              <a:sym typeface="Nunit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95"/>
          <p:cNvSpPr txBox="1"/>
          <p:nvPr>
            <p:ph type="title"/>
          </p:nvPr>
        </p:nvSpPr>
        <p:spPr>
          <a:xfrm>
            <a:off x="819150" y="35722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 Case 2: Enforcing on-chain payments </a:t>
            </a:r>
            <a:endParaRPr b="1"/>
          </a:p>
        </p:txBody>
      </p:sp>
      <p:sp>
        <p:nvSpPr>
          <p:cNvPr id="1214" name="Google Shape;1214;p195"/>
          <p:cNvSpPr txBox="1"/>
          <p:nvPr>
            <p:ph idx="1" type="body"/>
          </p:nvPr>
        </p:nvSpPr>
        <p:spPr>
          <a:xfrm>
            <a:off x="819150" y="1371600"/>
            <a:ext cx="7505700" cy="341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n" sz="1800"/>
              <a:t>Many like the idea of a smart contract which calls a bank’s API in order to transfer money.</a:t>
            </a:r>
            <a:endParaRPr sz="1800"/>
          </a:p>
          <a:p>
            <a:pPr indent="0" lvl="0" marL="0" rtl="0" algn="l">
              <a:lnSpc>
                <a:spcPct val="115000"/>
              </a:lnSpc>
              <a:spcBef>
                <a:spcPts val="1600"/>
              </a:spcBef>
              <a:spcAft>
                <a:spcPts val="0"/>
              </a:spcAft>
              <a:buSzPts val="1300"/>
              <a:buNone/>
            </a:pPr>
            <a:r>
              <a:rPr lang="en" sz="1800"/>
              <a:t>But if every node is independently executing the code in the chain to take out money from account, The bank account got empty instantly and who is responsible for calling this API?</a:t>
            </a:r>
            <a:endParaRPr sz="1800"/>
          </a:p>
          <a:p>
            <a:pPr indent="0" lvl="0" marL="0" rtl="0" algn="l">
              <a:lnSpc>
                <a:spcPct val="115000"/>
              </a:lnSpc>
              <a:spcBef>
                <a:spcPts val="1600"/>
              </a:spcBef>
              <a:spcAft>
                <a:spcPts val="0"/>
              </a:spcAft>
              <a:buSzPts val="1300"/>
              <a:buNone/>
            </a:pPr>
            <a:r>
              <a:rPr b="1" lang="en" sz="1800"/>
              <a:t>Solution:</a:t>
            </a:r>
            <a:endParaRPr b="1" sz="1800"/>
          </a:p>
          <a:p>
            <a:pPr indent="0" lvl="0" marL="0" rtl="0" algn="l">
              <a:lnSpc>
                <a:spcPct val="115000"/>
              </a:lnSpc>
              <a:spcBef>
                <a:spcPts val="0"/>
              </a:spcBef>
              <a:spcAft>
                <a:spcPts val="0"/>
              </a:spcAft>
              <a:buSzPts val="1300"/>
              <a:buNone/>
            </a:pPr>
            <a:r>
              <a:rPr lang="en" sz="1800"/>
              <a:t>A bank could proactively watch a blockchain and perform money transfers which mirror the on-chain transactions. This presents no risk to the blockchain’s consensus because the chain plays an entirely passive role.</a:t>
            </a:r>
            <a:endParaRPr sz="1800"/>
          </a:p>
          <a:p>
            <a:pPr indent="0" lvl="0" marL="0" rtl="0" algn="l">
              <a:lnSpc>
                <a:spcPct val="115000"/>
              </a:lnSpc>
              <a:spcBef>
                <a:spcPts val="1600"/>
              </a:spcBef>
              <a:spcAft>
                <a:spcPts val="1600"/>
              </a:spcAft>
              <a:buSzPts val="1300"/>
              <a:buNone/>
            </a:pPr>
            <a:r>
              <a:t/>
            </a:r>
            <a:endParaRPr sz="1800">
              <a:solidFill>
                <a:srgbClr val="353536"/>
              </a:solidFill>
              <a:highlight>
                <a:srgbClr val="FFFFFF"/>
              </a:highlight>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9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Important Observation</a:t>
            </a:r>
            <a:endParaRPr/>
          </a:p>
        </p:txBody>
      </p:sp>
      <p:sp>
        <p:nvSpPr>
          <p:cNvPr id="1220" name="Google Shape;1220;p196"/>
          <p:cNvSpPr txBox="1"/>
          <p:nvPr>
            <p:ph idx="1" type="body"/>
          </p:nvPr>
        </p:nvSpPr>
        <p:spPr>
          <a:xfrm>
            <a:off x="819150" y="1589800"/>
            <a:ext cx="7505700" cy="2848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sz="1800"/>
              <a:t>Both use cases require a </a:t>
            </a:r>
            <a:r>
              <a:rPr b="1" lang="en" sz="1800"/>
              <a:t>trusted entity to manage</a:t>
            </a:r>
            <a:r>
              <a:rPr lang="en" sz="1800"/>
              <a:t> the interactions between the blockchain and the outside world. </a:t>
            </a:r>
            <a:r>
              <a:rPr b="1" lang="en" sz="1800"/>
              <a:t>This creates centralization</a:t>
            </a:r>
            <a:endParaRPr b="1" sz="1800"/>
          </a:p>
          <a:p>
            <a:pPr indent="-342900" lvl="0" marL="457200" rtl="0" algn="l">
              <a:lnSpc>
                <a:spcPct val="115000"/>
              </a:lnSpc>
              <a:spcBef>
                <a:spcPts val="0"/>
              </a:spcBef>
              <a:spcAft>
                <a:spcPts val="0"/>
              </a:spcAft>
              <a:buSzPts val="1800"/>
              <a:buAutoNum type="arabicPeriod"/>
            </a:pPr>
            <a:r>
              <a:rPr lang="en" sz="1800"/>
              <a:t>An oracle which provides external information is simply writing that information into the chain. And a service which mirrors the blockchain’s state in the real world is doing nothing more than reading from that chain. In other words, </a:t>
            </a:r>
            <a:r>
              <a:rPr b="1" lang="en" sz="1800"/>
              <a:t>any interaction between a blockchain and the outside world is restricted to regular database operations.</a:t>
            </a:r>
            <a:endParaRPr b="1" sz="18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97"/>
          <p:cNvSpPr txBox="1"/>
          <p:nvPr>
            <p:ph type="title"/>
          </p:nvPr>
        </p:nvSpPr>
        <p:spPr>
          <a:xfrm>
            <a:off x="767200" y="58582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3000"/>
              <a:buNone/>
            </a:pPr>
            <a:r>
              <a:rPr lang="en"/>
              <a:t>2. Enforcing on-chain payments</a:t>
            </a:r>
            <a:endParaRPr/>
          </a:p>
        </p:txBody>
      </p:sp>
      <p:sp>
        <p:nvSpPr>
          <p:cNvPr id="1226" name="Google Shape;1226;p197"/>
          <p:cNvSpPr txBox="1"/>
          <p:nvPr>
            <p:ph idx="1" type="body"/>
          </p:nvPr>
        </p:nvSpPr>
        <p:spPr>
          <a:xfrm>
            <a:off x="819150" y="1347750"/>
            <a:ext cx="7505700" cy="33654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300"/>
              <a:buNone/>
            </a:pPr>
            <a:r>
              <a:rPr b="1" lang="en" sz="2400" u="sng"/>
              <a:t>Smart Bond:</a:t>
            </a:r>
            <a:endParaRPr b="1" sz="2400" u="sng"/>
          </a:p>
          <a:p>
            <a:pPr indent="0" lvl="0" marL="0" rtl="0" algn="l">
              <a:lnSpc>
                <a:spcPct val="100000"/>
              </a:lnSpc>
              <a:spcBef>
                <a:spcPts val="0"/>
              </a:spcBef>
              <a:spcAft>
                <a:spcPts val="0"/>
              </a:spcAft>
              <a:buSzPts val="1300"/>
              <a:buNone/>
            </a:pPr>
            <a:r>
              <a:rPr lang="en" sz="1800"/>
              <a:t>The idea is for the </a:t>
            </a:r>
            <a:r>
              <a:rPr b="1" lang="en" sz="1800"/>
              <a:t>smart contract code to automatically initiate the payments</a:t>
            </a:r>
            <a:r>
              <a:rPr lang="en" sz="1800"/>
              <a:t> at the appropriate times, avoiding manual processes and </a:t>
            </a:r>
            <a:r>
              <a:rPr b="1" lang="en" sz="1800"/>
              <a:t>guaranteeing that the issuer cannot default</a:t>
            </a:r>
            <a:r>
              <a:rPr lang="en" sz="1800"/>
              <a:t>.</a:t>
            </a:r>
            <a:endParaRPr sz="1800"/>
          </a:p>
          <a:p>
            <a:pPr indent="0" lvl="0" marL="0" rtl="0" algn="l">
              <a:lnSpc>
                <a:spcPct val="100000"/>
              </a:lnSpc>
              <a:spcBef>
                <a:spcPts val="1100"/>
              </a:spcBef>
              <a:spcAft>
                <a:spcPts val="0"/>
              </a:spcAft>
              <a:buSzPts val="1300"/>
              <a:buNone/>
            </a:pPr>
            <a:r>
              <a:rPr lang="en" sz="1800"/>
              <a:t>Of course, in order for this to work, the funds used to make the payments </a:t>
            </a:r>
            <a:r>
              <a:rPr b="1" lang="en" sz="1800"/>
              <a:t>must live inside the blockchain</a:t>
            </a:r>
            <a:r>
              <a:rPr lang="en" sz="1800"/>
              <a:t> as well, </a:t>
            </a:r>
            <a:r>
              <a:rPr b="1" lang="en" sz="1800"/>
              <a:t>otherwise a smart contract could not possibly guarantee their payment.</a:t>
            </a:r>
            <a:endParaRPr b="1" sz="1800"/>
          </a:p>
          <a:p>
            <a:pPr indent="0" lvl="0" marL="0" rtl="0" algn="l">
              <a:lnSpc>
                <a:spcPct val="100000"/>
              </a:lnSpc>
              <a:spcBef>
                <a:spcPts val="1100"/>
              </a:spcBef>
              <a:spcAft>
                <a:spcPts val="1100"/>
              </a:spcAft>
              <a:buSzPts val="1300"/>
              <a:buNone/>
            </a:pPr>
            <a:r>
              <a:rPr lang="en" sz="1800"/>
              <a:t>The above makes a smart bond is either</a:t>
            </a:r>
            <a:r>
              <a:rPr b="1" lang="en" sz="1800"/>
              <a:t> pointless for the issuer</a:t>
            </a:r>
            <a:r>
              <a:rPr lang="en" sz="1800"/>
              <a:t>, or </a:t>
            </a:r>
            <a:r>
              <a:rPr b="1" lang="en" sz="1800"/>
              <a:t>pointless for the investor</a:t>
            </a:r>
            <a:r>
              <a:rPr lang="en" sz="1800"/>
              <a:t>.</a:t>
            </a:r>
            <a:endParaRPr b="1" sz="18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98"/>
          <p:cNvSpPr txBox="1"/>
          <p:nvPr>
            <p:ph idx="1" type="body"/>
          </p:nvPr>
        </p:nvSpPr>
        <p:spPr>
          <a:xfrm>
            <a:off x="819150" y="1315250"/>
            <a:ext cx="7505700" cy="326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800"/>
              <a:t>From an </a:t>
            </a:r>
            <a:r>
              <a:rPr b="1" lang="en" sz="1800"/>
              <a:t>investor’s perspective</a:t>
            </a:r>
            <a:r>
              <a:rPr lang="en" sz="1800"/>
              <a:t>, the whole point of a bond is </a:t>
            </a:r>
            <a:r>
              <a:rPr b="1" lang="en" sz="1800"/>
              <a:t>its attractive rate of return, at the cost of some risk of default. </a:t>
            </a:r>
            <a:endParaRPr b="1" sz="1800"/>
          </a:p>
          <a:p>
            <a:pPr indent="0" lvl="0" marL="0" rtl="0" algn="l">
              <a:lnSpc>
                <a:spcPct val="100000"/>
              </a:lnSpc>
              <a:spcBef>
                <a:spcPts val="1100"/>
              </a:spcBef>
              <a:spcAft>
                <a:spcPts val="0"/>
              </a:spcAft>
              <a:buSzPts val="1300"/>
              <a:buNone/>
            </a:pPr>
            <a:r>
              <a:rPr lang="en" sz="1800"/>
              <a:t>And</a:t>
            </a:r>
            <a:r>
              <a:rPr b="1" lang="en" sz="1800"/>
              <a:t> for the issuer</a:t>
            </a:r>
            <a:r>
              <a:rPr lang="en" sz="1800"/>
              <a:t>, a bond’s purpose is to</a:t>
            </a:r>
            <a:r>
              <a:rPr b="1" lang="en" sz="1800"/>
              <a:t> raise funds for a productive but somewhat risky activity, </a:t>
            </a:r>
            <a:r>
              <a:rPr lang="en" sz="1800"/>
              <a:t>such as building a new factory.</a:t>
            </a:r>
            <a:endParaRPr sz="1800"/>
          </a:p>
          <a:p>
            <a:pPr indent="0" lvl="0" marL="0" rtl="0" algn="l">
              <a:lnSpc>
                <a:spcPct val="100000"/>
              </a:lnSpc>
              <a:spcBef>
                <a:spcPts val="1100"/>
              </a:spcBef>
              <a:spcAft>
                <a:spcPts val="0"/>
              </a:spcAft>
              <a:buSzPts val="1300"/>
              <a:buNone/>
            </a:pPr>
            <a:r>
              <a:rPr lang="en" sz="1800"/>
              <a:t>There is </a:t>
            </a:r>
            <a:r>
              <a:rPr b="1" lang="en" sz="1800"/>
              <a:t>no way </a:t>
            </a:r>
            <a:r>
              <a:rPr lang="en" sz="1800"/>
              <a:t>for the</a:t>
            </a:r>
            <a:r>
              <a:rPr b="1" lang="en" sz="1800"/>
              <a:t> bond issuer to make use of the funds</a:t>
            </a:r>
            <a:r>
              <a:rPr lang="en" sz="1800"/>
              <a:t> raised, while simultaneously guaranteeing that the investor will be repaid. </a:t>
            </a:r>
            <a:endParaRPr sz="1800"/>
          </a:p>
          <a:p>
            <a:pPr indent="0" lvl="0" marL="0" rtl="0" algn="l">
              <a:lnSpc>
                <a:spcPct val="100000"/>
              </a:lnSpc>
              <a:spcBef>
                <a:spcPts val="1100"/>
              </a:spcBef>
              <a:spcAft>
                <a:spcPts val="0"/>
              </a:spcAft>
              <a:buSzPts val="1300"/>
              <a:buNone/>
            </a:pPr>
            <a:r>
              <a:rPr lang="en" sz="1800"/>
              <a:t>It should not come as a surprise that the</a:t>
            </a:r>
            <a:r>
              <a:rPr b="1" lang="en" sz="1800"/>
              <a:t> connection between risk and return</a:t>
            </a:r>
            <a:r>
              <a:rPr lang="en" sz="1800"/>
              <a:t> </a:t>
            </a:r>
            <a:r>
              <a:rPr b="1" lang="en" sz="1800"/>
              <a:t>is not a problem that blockchains can solve.</a:t>
            </a:r>
            <a:endParaRPr b="1" sz="1800"/>
          </a:p>
          <a:p>
            <a:pPr indent="0" lvl="0" marL="0" rtl="0" algn="l">
              <a:lnSpc>
                <a:spcPct val="100000"/>
              </a:lnSpc>
              <a:spcBef>
                <a:spcPts val="1100"/>
              </a:spcBef>
              <a:spcAft>
                <a:spcPts val="1600"/>
              </a:spcAft>
              <a:buSzPts val="1300"/>
              <a:buNone/>
            </a:pPr>
            <a:r>
              <a:t/>
            </a:r>
            <a:endParaRPr sz="1800"/>
          </a:p>
        </p:txBody>
      </p:sp>
      <p:sp>
        <p:nvSpPr>
          <p:cNvPr id="1232" name="Google Shape;1232;p198"/>
          <p:cNvSpPr txBox="1"/>
          <p:nvPr>
            <p:ph type="title"/>
          </p:nvPr>
        </p:nvSpPr>
        <p:spPr>
          <a:xfrm>
            <a:off x="819150" y="506125"/>
            <a:ext cx="7505700" cy="6324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3000"/>
              <a:buNone/>
            </a:pPr>
            <a:r>
              <a:rPr lang="en"/>
              <a:t>2. Enforcing on-chain payments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99"/>
          <p:cNvSpPr txBox="1"/>
          <p:nvPr>
            <p:ph type="title"/>
          </p:nvPr>
        </p:nvSpPr>
        <p:spPr>
          <a:xfrm>
            <a:off x="881500" y="513075"/>
            <a:ext cx="7505700" cy="70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3. Hiding Confidential Data</a:t>
            </a:r>
            <a:endParaRPr/>
          </a:p>
        </p:txBody>
      </p:sp>
      <p:sp>
        <p:nvSpPr>
          <p:cNvPr id="1238" name="Google Shape;1238;p199"/>
          <p:cNvSpPr txBox="1"/>
          <p:nvPr>
            <p:ph idx="1" type="body"/>
          </p:nvPr>
        </p:nvSpPr>
        <p:spPr>
          <a:xfrm>
            <a:off x="819150" y="1215675"/>
            <a:ext cx="7505700" cy="32229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300"/>
              <a:buNone/>
            </a:pPr>
            <a:r>
              <a:rPr b="1" lang="en" sz="1800"/>
              <a:t>The biggest challenge in deploying blockchains is the radical transparency which they provide.</a:t>
            </a:r>
            <a:endParaRPr b="1" sz="1800"/>
          </a:p>
          <a:p>
            <a:pPr indent="0" lvl="0" marL="0" rtl="0" algn="l">
              <a:lnSpc>
                <a:spcPct val="115000"/>
              </a:lnSpc>
              <a:spcBef>
                <a:spcPts val="1100"/>
              </a:spcBef>
              <a:spcAft>
                <a:spcPts val="0"/>
              </a:spcAft>
              <a:buSzPts val="1300"/>
              <a:buNone/>
            </a:pPr>
            <a:r>
              <a:rPr lang="en" sz="1800"/>
              <a:t>10 banks set up a blockchain together, and two conduct a bilateral transaction, this will be immediately visible to the other eight. </a:t>
            </a:r>
            <a:endParaRPr sz="1800"/>
          </a:p>
          <a:p>
            <a:pPr indent="0" lvl="0" marL="0" rtl="0" algn="l">
              <a:lnSpc>
                <a:spcPct val="115000"/>
              </a:lnSpc>
              <a:spcBef>
                <a:spcPts val="1600"/>
              </a:spcBef>
              <a:spcAft>
                <a:spcPts val="0"/>
              </a:spcAft>
              <a:buSzPts val="1300"/>
              <a:buNone/>
            </a:pPr>
            <a:r>
              <a:rPr b="1" lang="en" sz="1800" u="sng"/>
              <a:t>Wrong Assumption:</a:t>
            </a:r>
            <a:endParaRPr b="1" sz="1800" u="sng"/>
          </a:p>
          <a:p>
            <a:pPr indent="0" lvl="0" marL="0" rtl="0" algn="l">
              <a:lnSpc>
                <a:spcPct val="115000"/>
              </a:lnSpc>
              <a:spcBef>
                <a:spcPts val="1600"/>
              </a:spcBef>
              <a:spcAft>
                <a:spcPts val="1600"/>
              </a:spcAft>
              <a:buSzPts val="1300"/>
              <a:buNone/>
            </a:pPr>
            <a:r>
              <a:rPr lang="en" sz="1800">
                <a:latin typeface="Arial"/>
                <a:ea typeface="Arial"/>
                <a:cs typeface="Arial"/>
                <a:sym typeface="Arial"/>
              </a:rPr>
              <a:t>Every Smart contract is owner of its data and it has full control over it. It's impossible for other Smart Contract to read data directly.</a:t>
            </a:r>
            <a:endParaRPr sz="18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200"/>
          <p:cNvSpPr txBox="1"/>
          <p:nvPr>
            <p:ph type="title"/>
          </p:nvPr>
        </p:nvSpPr>
        <p:spPr>
          <a:xfrm>
            <a:off x="881500" y="513075"/>
            <a:ext cx="7505700" cy="70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3. Hiding Confidential Data</a:t>
            </a:r>
            <a:endParaRPr/>
          </a:p>
        </p:txBody>
      </p:sp>
      <p:sp>
        <p:nvSpPr>
          <p:cNvPr id="1244" name="Google Shape;1244;p200"/>
          <p:cNvSpPr txBox="1"/>
          <p:nvPr>
            <p:ph idx="1" type="body"/>
          </p:nvPr>
        </p:nvSpPr>
        <p:spPr>
          <a:xfrm>
            <a:off x="819150" y="1215675"/>
            <a:ext cx="7505700" cy="3222900"/>
          </a:xfrm>
          <a:prstGeom prst="rect">
            <a:avLst/>
          </a:prstGeom>
          <a:noFill/>
          <a:ln>
            <a:noFill/>
          </a:ln>
        </p:spPr>
        <p:txBody>
          <a:bodyPr anchorCtr="0" anchor="t" bIns="91425" lIns="91425" spcFirstLastPara="1" rIns="91425" wrap="square" tIns="91425">
            <a:noAutofit/>
          </a:bodyPr>
          <a:lstStyle/>
          <a:p>
            <a:pPr indent="-342900" lvl="0" marL="457200" rtl="0" algn="l">
              <a:lnSpc>
                <a:spcPct val="140000"/>
              </a:lnSpc>
              <a:spcBef>
                <a:spcPts val="0"/>
              </a:spcBef>
              <a:spcAft>
                <a:spcPts val="0"/>
              </a:spcAft>
              <a:buSzPts val="1800"/>
              <a:buChar char="●"/>
            </a:pPr>
            <a:r>
              <a:rPr lang="en" sz="1800"/>
              <a:t>If one smart contract can’t access another’s data, have we solved the problem of blockchain confidentiality? </a:t>
            </a:r>
            <a:endParaRPr sz="1800"/>
          </a:p>
          <a:p>
            <a:pPr indent="-342900" lvl="0" marL="457200" rtl="0" algn="l">
              <a:lnSpc>
                <a:spcPct val="140000"/>
              </a:lnSpc>
              <a:spcBef>
                <a:spcPts val="0"/>
              </a:spcBef>
              <a:spcAft>
                <a:spcPts val="0"/>
              </a:spcAft>
              <a:buSzPts val="1800"/>
              <a:buChar char="●"/>
            </a:pPr>
            <a:r>
              <a:rPr lang="en" sz="1800"/>
              <a:t>Does it make sense to talk of hiding information in a smart contract? </a:t>
            </a:r>
            <a:endParaRPr sz="1800"/>
          </a:p>
          <a:p>
            <a:pPr indent="0" lvl="0" marL="0" rtl="0" algn="l">
              <a:lnSpc>
                <a:spcPct val="140000"/>
              </a:lnSpc>
              <a:spcBef>
                <a:spcPts val="1100"/>
              </a:spcBef>
              <a:spcAft>
                <a:spcPts val="0"/>
              </a:spcAft>
              <a:buSzPts val="1300"/>
              <a:buNone/>
            </a:pPr>
            <a:r>
              <a:rPr b="1" lang="en" sz="1800"/>
              <a:t>WHY?</a:t>
            </a:r>
            <a:endParaRPr b="1" sz="1800"/>
          </a:p>
          <a:p>
            <a:pPr indent="0" lvl="0" marL="0" rtl="0" algn="l">
              <a:lnSpc>
                <a:spcPct val="115000"/>
              </a:lnSpc>
              <a:spcBef>
                <a:spcPts val="1100"/>
              </a:spcBef>
              <a:spcAft>
                <a:spcPts val="1600"/>
              </a:spcAft>
              <a:buSzPts val="1300"/>
              <a:buNone/>
            </a:pPr>
            <a:r>
              <a:rPr lang="en" sz="1800"/>
              <a:t>The data is still </a:t>
            </a:r>
            <a:r>
              <a:rPr b="1" lang="en" sz="1800"/>
              <a:t>stored on every single node</a:t>
            </a:r>
            <a:r>
              <a:rPr lang="en" sz="1800"/>
              <a:t> in the chain. It’s in the memory or disk of a system which that participant completely controls. And there’s nothing to stop them reading the information from their own system, if and when they choose to do so.</a:t>
            </a:r>
            <a:endParaRPr sz="1800"/>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201"/>
          <p:cNvSpPr txBox="1"/>
          <p:nvPr>
            <p:ph type="title"/>
          </p:nvPr>
        </p:nvSpPr>
        <p:spPr>
          <a:xfrm>
            <a:off x="746400" y="33645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smart contract are for?</a:t>
            </a:r>
            <a:endParaRPr/>
          </a:p>
        </p:txBody>
      </p:sp>
      <p:sp>
        <p:nvSpPr>
          <p:cNvPr id="1250" name="Google Shape;1250;p201"/>
          <p:cNvSpPr txBox="1"/>
          <p:nvPr>
            <p:ph idx="1" type="body"/>
          </p:nvPr>
        </p:nvSpPr>
        <p:spPr>
          <a:xfrm>
            <a:off x="819150" y="1128750"/>
            <a:ext cx="7505700" cy="37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600">
                <a:latin typeface="Nunito"/>
                <a:ea typeface="Nunito"/>
                <a:cs typeface="Nunito"/>
                <a:sym typeface="Nunito"/>
              </a:rPr>
              <a:t>Blockchains enable data disintermediation, and this can lead to significant savings in complexity and cost.</a:t>
            </a:r>
            <a:endParaRPr sz="1600">
              <a:latin typeface="Nunito"/>
              <a:ea typeface="Nunito"/>
              <a:cs typeface="Nunito"/>
              <a:sym typeface="Nunito"/>
            </a:endParaRPr>
          </a:p>
          <a:p>
            <a:pPr indent="0" lvl="0" marL="0" rtl="0" algn="l">
              <a:lnSpc>
                <a:spcPct val="132692"/>
              </a:lnSpc>
              <a:spcBef>
                <a:spcPts val="1600"/>
              </a:spcBef>
              <a:spcAft>
                <a:spcPts val="0"/>
              </a:spcAft>
              <a:buSzPts val="1300"/>
              <a:buNone/>
            </a:pPr>
            <a:r>
              <a:rPr lang="en" sz="1600">
                <a:latin typeface="Nunito"/>
                <a:ea typeface="Nunito"/>
                <a:cs typeface="Nunito"/>
                <a:sym typeface="Nunito"/>
              </a:rPr>
              <a:t>In a peer-to-peer financial ledger, each transaction must preserve the total quantity of funds, otherwise participants could freely give themselves as much money as they liked.</a:t>
            </a:r>
            <a:endParaRPr b="1" sz="16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8"/>
          <p:cNvPicPr preferRelativeResize="0"/>
          <p:nvPr/>
        </p:nvPicPr>
        <p:blipFill>
          <a:blip r:embed="rId3">
            <a:alphaModFix/>
          </a:blip>
          <a:stretch>
            <a:fillRect/>
          </a:stretch>
        </p:blipFill>
        <p:spPr>
          <a:xfrm>
            <a:off x="0" y="433775"/>
            <a:ext cx="9144003" cy="4232664"/>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202"/>
          <p:cNvSpPr txBox="1"/>
          <p:nvPr>
            <p:ph type="title"/>
          </p:nvPr>
        </p:nvSpPr>
        <p:spPr>
          <a:xfrm>
            <a:off x="767200" y="2923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The Ethereum Method</a:t>
            </a:r>
            <a:endParaRPr/>
          </a:p>
        </p:txBody>
      </p:sp>
      <p:sp>
        <p:nvSpPr>
          <p:cNvPr id="1256" name="Google Shape;1256;p202"/>
          <p:cNvSpPr txBox="1"/>
          <p:nvPr>
            <p:ph idx="1" type="body"/>
          </p:nvPr>
        </p:nvSpPr>
        <p:spPr>
          <a:xfrm>
            <a:off x="819150" y="916500"/>
            <a:ext cx="7505700" cy="331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t>All modifications to a contract’s data must be performed by its code. </a:t>
            </a:r>
            <a:endParaRPr sz="1800"/>
          </a:p>
          <a:p>
            <a:pPr indent="0" lvl="0" marL="0" rtl="0" algn="l">
              <a:lnSpc>
                <a:spcPct val="115000"/>
              </a:lnSpc>
              <a:spcBef>
                <a:spcPts val="1600"/>
              </a:spcBef>
              <a:spcAft>
                <a:spcPts val="0"/>
              </a:spcAft>
              <a:buSzPts val="1300"/>
              <a:buNone/>
            </a:pPr>
            <a:r>
              <a:rPr lang="en" sz="1800"/>
              <a:t>To modify a contract’s data, blockchain users send requests to its code, which determines whether and how to fulfill those requests.</a:t>
            </a:r>
            <a:endParaRPr sz="1800"/>
          </a:p>
          <a:p>
            <a:pPr indent="0" lvl="0" marL="0" rtl="0" algn="l">
              <a:lnSpc>
                <a:spcPct val="115000"/>
              </a:lnSpc>
              <a:spcBef>
                <a:spcPts val="1600"/>
              </a:spcBef>
              <a:spcAft>
                <a:spcPts val="0"/>
              </a:spcAft>
              <a:buSzPts val="1300"/>
              <a:buNone/>
            </a:pPr>
            <a:r>
              <a:rPr lang="en" sz="1800"/>
              <a:t>The smart contract for a financial ledger performs the same three tasks as the administrator of a centralized database: </a:t>
            </a:r>
            <a:endParaRPr sz="1800"/>
          </a:p>
          <a:p>
            <a:pPr indent="-342900" lvl="0" marL="457200" rtl="0" algn="l">
              <a:lnSpc>
                <a:spcPct val="115000"/>
              </a:lnSpc>
              <a:spcBef>
                <a:spcPts val="0"/>
              </a:spcBef>
              <a:spcAft>
                <a:spcPts val="0"/>
              </a:spcAft>
              <a:buSzPts val="1800"/>
              <a:buAutoNum type="arabicPeriod"/>
            </a:pPr>
            <a:r>
              <a:rPr lang="en" sz="1800"/>
              <a:t>Checking for sufficient funds, </a:t>
            </a:r>
            <a:endParaRPr sz="1800"/>
          </a:p>
          <a:p>
            <a:pPr indent="-342900" lvl="0" marL="457200" rtl="0" algn="l">
              <a:lnSpc>
                <a:spcPct val="115000"/>
              </a:lnSpc>
              <a:spcBef>
                <a:spcPts val="0"/>
              </a:spcBef>
              <a:spcAft>
                <a:spcPts val="0"/>
              </a:spcAft>
              <a:buSzPts val="1800"/>
              <a:buAutoNum type="arabicPeriod"/>
            </a:pPr>
            <a:r>
              <a:rPr lang="en" sz="1800"/>
              <a:t>Deducting from one account and </a:t>
            </a:r>
            <a:endParaRPr sz="1800"/>
          </a:p>
          <a:p>
            <a:pPr indent="-342900" lvl="0" marL="457200" rtl="0" algn="l">
              <a:lnSpc>
                <a:spcPct val="115000"/>
              </a:lnSpc>
              <a:spcBef>
                <a:spcPts val="0"/>
              </a:spcBef>
              <a:spcAft>
                <a:spcPts val="0"/>
              </a:spcAft>
              <a:buSzPts val="1800"/>
              <a:buAutoNum type="arabicPeriod"/>
            </a:pPr>
            <a:r>
              <a:rPr lang="en" sz="1800"/>
              <a:t>Adding to another.</a:t>
            </a:r>
            <a:endParaRPr sz="1800"/>
          </a:p>
          <a:p>
            <a:pPr indent="0" lvl="0" marL="0" rtl="0" algn="l">
              <a:lnSpc>
                <a:spcPct val="115000"/>
              </a:lnSpc>
              <a:spcBef>
                <a:spcPts val="1600"/>
              </a:spcBef>
              <a:spcAft>
                <a:spcPts val="1600"/>
              </a:spcAft>
              <a:buSzPts val="1300"/>
              <a:buNone/>
            </a:pPr>
            <a:r>
              <a:rPr b="1" lang="en" sz="1800"/>
              <a:t>Ethereum-style smart contracts offer greater flexibility.</a:t>
            </a:r>
            <a:endParaRPr b="1" sz="1800"/>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03"/>
          <p:cNvSpPr txBox="1"/>
          <p:nvPr>
            <p:ph type="title"/>
          </p:nvPr>
        </p:nvSpPr>
        <p:spPr>
          <a:xfrm>
            <a:off x="337775" y="2448450"/>
            <a:ext cx="502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Panaverse DAO </a:t>
            </a:r>
            <a:endParaRPr/>
          </a:p>
          <a:p>
            <a:pPr indent="0" lvl="0" marL="0" rtl="0" algn="ctr">
              <a:spcBef>
                <a:spcPts val="0"/>
              </a:spcBef>
              <a:spcAft>
                <a:spcPts val="0"/>
              </a:spcAft>
              <a:buNone/>
            </a:pPr>
            <a:r>
              <a:rPr lang="en" sz="2000"/>
              <a:t>The Web 3.0 &amp; Metaverse Team</a:t>
            </a:r>
            <a:endParaRPr sz="2000"/>
          </a:p>
        </p:txBody>
      </p:sp>
      <p:sp>
        <p:nvSpPr>
          <p:cNvPr id="1262" name="Google Shape;1262;p203"/>
          <p:cNvSpPr txBox="1"/>
          <p:nvPr>
            <p:ph idx="1" type="subTitle"/>
          </p:nvPr>
        </p:nvSpPr>
        <p:spPr>
          <a:xfrm>
            <a:off x="715100" y="3325950"/>
            <a:ext cx="4137300" cy="15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www.panaverse.co</a:t>
            </a:r>
            <a:endParaRPr/>
          </a:p>
          <a:p>
            <a:pPr indent="0" lvl="0" marL="0" rtl="0" algn="ctr">
              <a:spcBef>
                <a:spcPts val="0"/>
              </a:spcBef>
              <a:spcAft>
                <a:spcPts val="0"/>
              </a:spcAft>
              <a:buNone/>
            </a:pPr>
            <a:r>
              <a:rPr lang="en"/>
              <a:t>https://discord.gg/GggDkBwJDr</a:t>
            </a:r>
            <a:endParaRPr/>
          </a:p>
          <a:p>
            <a:pPr indent="0" lvl="0" marL="0" rtl="0" algn="ctr">
              <a:spcBef>
                <a:spcPts val="0"/>
              </a:spcBef>
              <a:spcAft>
                <a:spcPts val="0"/>
              </a:spcAft>
              <a:buNone/>
            </a:pPr>
            <a:r>
              <a:rPr lang="en"/>
              <a:t>https://twitter.com/Panaverse_edu</a:t>
            </a:r>
            <a:endParaRPr/>
          </a:p>
          <a:p>
            <a:pPr indent="0" lvl="0" marL="0" rtl="0" algn="ctr">
              <a:spcBef>
                <a:spcPts val="0"/>
              </a:spcBef>
              <a:spcAft>
                <a:spcPts val="0"/>
              </a:spcAft>
              <a:buNone/>
            </a:pPr>
            <a:r>
              <a:rPr lang="en"/>
              <a:t>https://www.facebook.com/groups/panaverse</a:t>
            </a:r>
            <a:endParaRPr/>
          </a:p>
          <a:p>
            <a:pPr indent="0" lvl="0" marL="0" rtl="0" algn="ctr">
              <a:spcBef>
                <a:spcPts val="0"/>
              </a:spcBef>
              <a:spcAft>
                <a:spcPts val="0"/>
              </a:spcAft>
              <a:buNone/>
            </a:pPr>
            <a:r>
              <a:t/>
            </a:r>
            <a:endParaRPr/>
          </a:p>
        </p:txBody>
      </p:sp>
      <p:grpSp>
        <p:nvGrpSpPr>
          <p:cNvPr id="1263" name="Google Shape;1263;p203"/>
          <p:cNvGrpSpPr/>
          <p:nvPr/>
        </p:nvGrpSpPr>
        <p:grpSpPr>
          <a:xfrm>
            <a:off x="5480684" y="1405534"/>
            <a:ext cx="2943321" cy="2321028"/>
            <a:chOff x="5349850" y="1784575"/>
            <a:chExt cx="3127200" cy="2466030"/>
          </a:xfrm>
        </p:grpSpPr>
        <p:sp>
          <p:nvSpPr>
            <p:cNvPr id="1264" name="Google Shape;1264;p203"/>
            <p:cNvSpPr/>
            <p:nvPr/>
          </p:nvSpPr>
          <p:spPr>
            <a:xfrm>
              <a:off x="5351500" y="1784575"/>
              <a:ext cx="3123900" cy="2124300"/>
            </a:xfrm>
            <a:prstGeom prst="rect">
              <a:avLst/>
            </a:pr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03"/>
            <p:cNvSpPr/>
            <p:nvPr/>
          </p:nvSpPr>
          <p:spPr>
            <a:xfrm>
              <a:off x="6347981" y="3901979"/>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6" name="Google Shape;1266;p203"/>
            <p:cNvCxnSpPr/>
            <p:nvPr/>
          </p:nvCxnSpPr>
          <p:spPr>
            <a:xfrm>
              <a:off x="5349850" y="3639257"/>
              <a:ext cx="3127200" cy="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cxnSp>
        <p:sp>
          <p:nvSpPr>
            <p:cNvPr id="1267" name="Google Shape;1267;p203"/>
            <p:cNvSpPr/>
            <p:nvPr/>
          </p:nvSpPr>
          <p:spPr>
            <a:xfrm>
              <a:off x="6851500" y="3714725"/>
              <a:ext cx="123900" cy="123900"/>
            </a:xfrm>
            <a:prstGeom prst="ellipse">
              <a:avLst/>
            </a:pr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8" name="Google Shape;1268;p203"/>
          <p:cNvPicPr preferRelativeResize="0"/>
          <p:nvPr/>
        </p:nvPicPr>
        <p:blipFill>
          <a:blip r:embed="rId3">
            <a:alphaModFix/>
          </a:blip>
          <a:stretch>
            <a:fillRect/>
          </a:stretch>
        </p:blipFill>
        <p:spPr>
          <a:xfrm>
            <a:off x="5611850" y="1517250"/>
            <a:ext cx="2681400" cy="1512225"/>
          </a:xfrm>
          <a:prstGeom prst="rect">
            <a:avLst/>
          </a:prstGeom>
          <a:noFill/>
          <a:ln>
            <a:noFill/>
          </a:ln>
        </p:spPr>
      </p:pic>
      <p:pic>
        <p:nvPicPr>
          <p:cNvPr id="1269" name="Google Shape;1269;p203"/>
          <p:cNvPicPr preferRelativeResize="0"/>
          <p:nvPr/>
        </p:nvPicPr>
        <p:blipFill rotWithShape="1">
          <a:blip r:embed="rId4">
            <a:alphaModFix/>
          </a:blip>
          <a:srcRect b="29611" l="24132" r="51990" t="28049"/>
          <a:stretch/>
        </p:blipFill>
        <p:spPr>
          <a:xfrm>
            <a:off x="2326625" y="449000"/>
            <a:ext cx="1403248" cy="164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Gas Fee</a:t>
            </a:r>
            <a:endParaRPr/>
          </a:p>
        </p:txBody>
      </p:sp>
      <p:sp>
        <p:nvSpPr>
          <p:cNvPr id="419" name="Google Shape;419;p5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Gas is essential to the Ethereum network. It is the fuel that allows it to operate, in the same way that a car needs gasoline to run.</a:t>
            </a:r>
            <a:endParaRPr sz="1800"/>
          </a:p>
          <a:p>
            <a:pPr indent="-342900" lvl="0" marL="457200" rtl="0" algn="l">
              <a:spcBef>
                <a:spcPts val="0"/>
              </a:spcBef>
              <a:spcAft>
                <a:spcPts val="0"/>
              </a:spcAft>
              <a:buSzPts val="1800"/>
              <a:buChar char="●"/>
            </a:pPr>
            <a:r>
              <a:rPr lang="en" sz="1800"/>
              <a:t>Gas refers to the unit that measures the amount of computational effort required to execute specific operations on the Ethereum network.</a:t>
            </a:r>
            <a:endParaRPr sz="1800"/>
          </a:p>
          <a:p>
            <a:pPr indent="-342900" lvl="0" marL="457200" rtl="0" algn="l">
              <a:spcBef>
                <a:spcPts val="0"/>
              </a:spcBef>
              <a:spcAft>
                <a:spcPts val="0"/>
              </a:spcAft>
              <a:buSzPts val="1800"/>
              <a:buChar char="●"/>
            </a:pPr>
            <a:r>
              <a:rPr lang="en" sz="1800"/>
              <a:t>Since each Ethereum transaction requires computational resources to execute, each transaction requires a fee. Gas refers to the fee required to conduct a transaction on Ethereum successfully.</a:t>
            </a:r>
            <a:endParaRPr sz="1800"/>
          </a:p>
          <a:p>
            <a:pPr indent="-342900" lvl="0" marL="457200" rtl="0" algn="l">
              <a:spcBef>
                <a:spcPts val="0"/>
              </a:spcBef>
              <a:spcAft>
                <a:spcPts val="0"/>
              </a:spcAft>
              <a:buSzPts val="1800"/>
              <a:buChar char="●"/>
            </a:pPr>
            <a:r>
              <a:rPr lang="en" sz="1800"/>
              <a:t>Gas fees are paid in Ethereum's native currency, ether (ETH). Gas prices are denoted in gwei, which itself is a denomination of ETH - each gwei is equal to 0.000000001 ETH (10-9 ETH).</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0"/>
          <p:cNvPicPr preferRelativeResize="0"/>
          <p:nvPr/>
        </p:nvPicPr>
        <p:blipFill>
          <a:blip r:embed="rId3">
            <a:alphaModFix/>
          </a:blip>
          <a:stretch>
            <a:fillRect/>
          </a:stretch>
        </p:blipFill>
        <p:spPr>
          <a:xfrm>
            <a:off x="2895600" y="152400"/>
            <a:ext cx="6145753" cy="4838698"/>
          </a:xfrm>
          <a:prstGeom prst="rect">
            <a:avLst/>
          </a:prstGeom>
          <a:noFill/>
          <a:ln>
            <a:noFill/>
          </a:ln>
        </p:spPr>
      </p:pic>
      <p:sp>
        <p:nvSpPr>
          <p:cNvPr id="425" name="Google Shape;425;p60"/>
          <p:cNvSpPr txBox="1"/>
          <p:nvPr/>
        </p:nvSpPr>
        <p:spPr>
          <a:xfrm>
            <a:off x="762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0000FF"/>
                </a:solidFill>
                <a:hlinkClick r:id="rId4">
                  <a:extLst>
                    <a:ext uri="{A12FA001-AC4F-418D-AE19-62706E023703}">
                      <ahyp:hlinkClr val="tx"/>
                    </a:ext>
                  </a:extLst>
                </a:hlinkClick>
              </a:rPr>
              <a:t>https://etherscan.io/gastracker</a:t>
            </a:r>
            <a:r>
              <a:rPr lang="en">
                <a:solidFill>
                  <a:srgbClr val="0000FF"/>
                </a:solidFill>
              </a:rPr>
              <a:t> </a:t>
            </a:r>
            <a:endParaRPr>
              <a:solidFill>
                <a:srgbClr val="0000FF"/>
              </a:solidFill>
            </a:endParaRPr>
          </a:p>
        </p:txBody>
      </p:sp>
      <p:sp>
        <p:nvSpPr>
          <p:cNvPr id="426" name="Google Shape;426;p60"/>
          <p:cNvSpPr txBox="1"/>
          <p:nvPr/>
        </p:nvSpPr>
        <p:spPr>
          <a:xfrm>
            <a:off x="76200" y="914400"/>
            <a:ext cx="2952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Vitalik Buterin, co-founder of Ethereum, believes Ethereum will be able to process close to </a:t>
            </a:r>
            <a:r>
              <a:rPr lang="en">
                <a:solidFill>
                  <a:srgbClr val="FF0000"/>
                </a:solidFill>
              </a:rPr>
              <a:t>1,00,000 transactions per second</a:t>
            </a:r>
            <a:r>
              <a:rPr lang="en"/>
              <a:t>. At present, it can do 25 per second.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stage is </a:t>
            </a:r>
            <a:r>
              <a:rPr lang="en">
                <a:solidFill>
                  <a:srgbClr val="FF0000"/>
                </a:solidFill>
              </a:rPr>
              <a:t>sharding</a:t>
            </a:r>
            <a:r>
              <a:rPr lang="en"/>
              <a:t>, a process to reduce network congestion and increase transaction speed.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Sharding will create </a:t>
            </a:r>
            <a:r>
              <a:rPr lang="en">
                <a:solidFill>
                  <a:srgbClr val="FF0000"/>
                </a:solidFill>
              </a:rPr>
              <a:t>64 different shards</a:t>
            </a:r>
            <a:r>
              <a:rPr lang="en"/>
              <a:t> so that the information of the blockchain is split up.</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a:t>
            </a:r>
            <a:r>
              <a:rPr lang="en"/>
              <a:t> for Applications</a:t>
            </a:r>
            <a:endParaRPr/>
          </a:p>
        </p:txBody>
      </p:sp>
      <p:sp>
        <p:nvSpPr>
          <p:cNvPr id="432" name="Google Shape;432;p6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Ethereum will completely transform applications of all shapes and sizes. </a:t>
            </a:r>
            <a:endParaRPr sz="2000"/>
          </a:p>
          <a:p>
            <a:pPr indent="-355600" lvl="0" marL="457200" rtl="0" algn="l">
              <a:spcBef>
                <a:spcPts val="0"/>
              </a:spcBef>
              <a:spcAft>
                <a:spcPts val="0"/>
              </a:spcAft>
              <a:buSzPts val="2000"/>
              <a:buChar char="●"/>
            </a:pPr>
            <a:r>
              <a:rPr lang="en" sz="2000"/>
              <a:t>With a built-in scripting language and distributed virtual machine, </a:t>
            </a:r>
            <a:r>
              <a:rPr lang="en" sz="2000">
                <a:solidFill>
                  <a:srgbClr val="FFFF00"/>
                </a:solidFill>
              </a:rPr>
              <a:t>smart contracts</a:t>
            </a:r>
            <a:r>
              <a:rPr lang="en" sz="2000"/>
              <a:t> can be built to carry out all sorts of functions without the need for a trusted third party or central authority. </a:t>
            </a:r>
            <a:endParaRPr sz="2000"/>
          </a:p>
          <a:p>
            <a:pPr indent="-355600" lvl="0" marL="457200" rtl="0" algn="l">
              <a:spcBef>
                <a:spcPts val="0"/>
              </a:spcBef>
              <a:spcAft>
                <a:spcPts val="0"/>
              </a:spcAft>
              <a:buSzPts val="2000"/>
              <a:buChar char="●"/>
            </a:pPr>
            <a:r>
              <a:rPr lang="en" sz="2000"/>
              <a:t>Using its internal cryptocurrency, ether, nodes can be paid for their processing power in running these decentralized apps, and entire decentralized autonomous organizations (DOAs) will exist in an </a:t>
            </a:r>
            <a:r>
              <a:rPr lang="en" sz="2000">
                <a:solidFill>
                  <a:srgbClr val="FFFF00"/>
                </a:solidFill>
              </a:rPr>
              <a:t>ether economy</a:t>
            </a:r>
            <a:r>
              <a:rPr lang="en" sz="2000"/>
              <a:t>.</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715100" y="535000"/>
            <a:ext cx="7713900" cy="362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FFFF"/>
                </a:solidFill>
              </a:rPr>
              <a:t>The future is already here.</a:t>
            </a:r>
            <a:endParaRPr>
              <a:solidFill>
                <a:srgbClr val="00FFFF"/>
              </a:solidFill>
            </a:endParaRPr>
          </a:p>
          <a:p>
            <a:pPr indent="0" lvl="0" marL="0" rtl="0" algn="ctr">
              <a:spcBef>
                <a:spcPts val="0"/>
              </a:spcBef>
              <a:spcAft>
                <a:spcPts val="0"/>
              </a:spcAft>
              <a:buNone/>
            </a:pPr>
            <a:r>
              <a:t/>
            </a:r>
            <a:endParaRPr>
              <a:solidFill>
                <a:srgbClr val="00FFFF"/>
              </a:solidFill>
            </a:endParaRPr>
          </a:p>
          <a:p>
            <a:pPr indent="0" lvl="0" marL="0" rtl="0" algn="ctr">
              <a:spcBef>
                <a:spcPts val="0"/>
              </a:spcBef>
              <a:spcAft>
                <a:spcPts val="0"/>
              </a:spcAft>
              <a:buNone/>
            </a:pPr>
            <a:r>
              <a:rPr lang="en">
                <a:solidFill>
                  <a:srgbClr val="00FFFF"/>
                </a:solidFill>
              </a:rPr>
              <a:t>Those who understand it will run the world.</a:t>
            </a:r>
            <a:endParaRPr>
              <a:solidFill>
                <a:srgbClr val="00FFFF"/>
              </a:solidFill>
            </a:endParaRPr>
          </a:p>
          <a:p>
            <a:pPr indent="0" lvl="0" marL="0" rtl="0" algn="ctr">
              <a:spcBef>
                <a:spcPts val="0"/>
              </a:spcBef>
              <a:spcAft>
                <a:spcPts val="0"/>
              </a:spcAft>
              <a:buNone/>
            </a:pPr>
            <a:r>
              <a:t/>
            </a:r>
            <a:endParaRPr>
              <a:solidFill>
                <a:srgbClr val="00FFFF"/>
              </a:solidFill>
            </a:endParaRPr>
          </a:p>
          <a:p>
            <a:pPr indent="0" lvl="0" marL="0" rtl="0" algn="ctr">
              <a:spcBef>
                <a:spcPts val="0"/>
              </a:spcBef>
              <a:spcAft>
                <a:spcPts val="0"/>
              </a:spcAft>
              <a:buNone/>
            </a:pPr>
            <a:r>
              <a:rPr lang="en">
                <a:solidFill>
                  <a:srgbClr val="00FFFF"/>
                </a:solidFill>
              </a:rPr>
              <a:t>Here's are the key </a:t>
            </a:r>
            <a:r>
              <a:rPr lang="en">
                <a:solidFill>
                  <a:srgbClr val="00FFFF"/>
                </a:solidFill>
              </a:rPr>
              <a:t>services</a:t>
            </a:r>
            <a:r>
              <a:rPr lang="en">
                <a:solidFill>
                  <a:srgbClr val="00FFFF"/>
                </a:solidFill>
              </a:rPr>
              <a:t> and concepts that will get you up to speed, quickly.</a:t>
            </a:r>
            <a:endParaRPr>
              <a:solidFill>
                <a:srgbClr val="00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Dapp?</a:t>
            </a:r>
            <a:endParaRPr/>
          </a:p>
        </p:txBody>
      </p:sp>
      <p:sp>
        <p:nvSpPr>
          <p:cNvPr id="438" name="Google Shape;438;p6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 dapp has its backend code running on a decentralized peer-to-peer network. Contrast this with an app where the backend code is running on centralized servers.</a:t>
            </a:r>
            <a:endParaRPr sz="2000"/>
          </a:p>
          <a:p>
            <a:pPr indent="-355600" lvl="0" marL="457200" rtl="0" algn="l">
              <a:spcBef>
                <a:spcPts val="0"/>
              </a:spcBef>
              <a:spcAft>
                <a:spcPts val="0"/>
              </a:spcAft>
              <a:buSzPts val="2000"/>
              <a:buChar char="●"/>
            </a:pPr>
            <a:r>
              <a:rPr lang="en" sz="2000"/>
              <a:t>A decentralized application (dapp) is an application built on a decentralized network that combines a smart contract and a frontend user interface. </a:t>
            </a:r>
            <a:endParaRPr sz="2000"/>
          </a:p>
          <a:p>
            <a:pPr indent="-355600" lvl="0" marL="457200" rtl="0" algn="l">
              <a:spcBef>
                <a:spcPts val="0"/>
              </a:spcBef>
              <a:spcAft>
                <a:spcPts val="0"/>
              </a:spcAft>
              <a:buSzPts val="2000"/>
              <a:buChar char="●"/>
            </a:pPr>
            <a:r>
              <a:rPr lang="en" sz="2000"/>
              <a:t>On Ethereum, smart contracts are accessible and transparent – like open APIs – so your dapp can even include a smart contract that someone else has written.</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DeFi</a:t>
            </a:r>
            <a:endParaRPr/>
          </a:p>
        </p:txBody>
      </p:sp>
      <p:sp>
        <p:nvSpPr>
          <p:cNvPr id="444" name="Google Shape;444;p6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Ethereum has given rise to a new constellation of “decentralized finance” or DeFi businesses and projects. </a:t>
            </a:r>
            <a:endParaRPr sz="1800"/>
          </a:p>
          <a:p>
            <a:pPr indent="-342900" lvl="0" marL="457200" rtl="0" algn="l">
              <a:spcBef>
                <a:spcPts val="0"/>
              </a:spcBef>
              <a:spcAft>
                <a:spcPts val="0"/>
              </a:spcAft>
              <a:buSzPts val="1800"/>
              <a:buChar char="●"/>
            </a:pPr>
            <a:r>
              <a:rPr lang="en" sz="1800"/>
              <a:t>Essentially the cryptocurrency version of Wall Street, DeFi aims to offer people access to financial services—borrowing, lending, and trading—without the need for legacy institutions such as banks and brokerages, which often take large commissions and other fees. </a:t>
            </a:r>
            <a:endParaRPr sz="1800"/>
          </a:p>
          <a:p>
            <a:pPr indent="-342900" lvl="0" marL="457200" rtl="0" algn="l">
              <a:spcBef>
                <a:spcPts val="0"/>
              </a:spcBef>
              <a:spcAft>
                <a:spcPts val="0"/>
              </a:spcAft>
              <a:buSzPts val="1800"/>
              <a:buChar char="●"/>
            </a:pPr>
            <a:r>
              <a:rPr lang="en" sz="1800"/>
              <a:t>Most DeFi apps are built on the Ethereum blockchain. </a:t>
            </a:r>
            <a:endParaRPr sz="1800"/>
          </a:p>
          <a:p>
            <a:pPr indent="-342900" lvl="0" marL="457200" rtl="0" algn="l">
              <a:spcBef>
                <a:spcPts val="0"/>
              </a:spcBef>
              <a:spcAft>
                <a:spcPts val="0"/>
              </a:spcAft>
              <a:buSzPts val="1800"/>
              <a:buChar char="●"/>
            </a:pPr>
            <a:r>
              <a:rPr lang="en" sz="1800"/>
              <a:t>Ethereum has a range of potential applications beyond cryptocurrency, experts say, such as facilitating real estate deals and international trade.</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4"/>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From ‘How To DeFi (Beginner)’ Book</a:t>
            </a:r>
            <a:endParaRPr/>
          </a:p>
        </p:txBody>
      </p:sp>
      <p:pic>
        <p:nvPicPr>
          <p:cNvPr id="450" name="Google Shape;450;p64"/>
          <p:cNvPicPr preferRelativeResize="0"/>
          <p:nvPr/>
        </p:nvPicPr>
        <p:blipFill>
          <a:blip r:embed="rId3">
            <a:alphaModFix/>
          </a:blip>
          <a:stretch>
            <a:fillRect/>
          </a:stretch>
        </p:blipFill>
        <p:spPr>
          <a:xfrm>
            <a:off x="1639175" y="1281325"/>
            <a:ext cx="2490443" cy="3731000"/>
          </a:xfrm>
          <a:prstGeom prst="rect">
            <a:avLst/>
          </a:prstGeom>
          <a:noFill/>
          <a:ln>
            <a:noFill/>
          </a:ln>
        </p:spPr>
      </p:pic>
      <p:sp>
        <p:nvSpPr>
          <p:cNvPr id="451" name="Google Shape;451;p64"/>
          <p:cNvSpPr txBox="1"/>
          <p:nvPr/>
        </p:nvSpPr>
        <p:spPr>
          <a:xfrm>
            <a:off x="4549225" y="2076775"/>
            <a:ext cx="40257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u="sng">
                <a:solidFill>
                  <a:schemeClr val="hlink"/>
                </a:solidFill>
                <a:hlinkClick r:id="rId4"/>
              </a:rPr>
              <a:t>https://blog.cryptostars.is/summary-from-how-to-defi-beginner-book-by-coingecko-23e0c001e0ad</a:t>
            </a:r>
            <a:endParaRPr sz="2300">
              <a:solidFill>
                <a:schemeClr val="accent6"/>
              </a:solidFill>
            </a:endParaRPr>
          </a:p>
          <a:p>
            <a:pPr indent="0" lvl="0" marL="0" rtl="0" algn="l">
              <a:spcBef>
                <a:spcPts val="0"/>
              </a:spcBef>
              <a:spcAft>
                <a:spcPts val="0"/>
              </a:spcAft>
              <a:buNone/>
            </a:pPr>
            <a:r>
              <a:t/>
            </a:r>
            <a:endParaRPr>
              <a:solidFill>
                <a:schemeClr val="accent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8 DeFi Key Categories</a:t>
            </a:r>
            <a:endParaRPr/>
          </a:p>
        </p:txBody>
      </p:sp>
      <p:sp>
        <p:nvSpPr>
          <p:cNvPr id="457" name="Google Shape;457;p6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Stablecoins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Lending &amp; Borrowing</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Exchanges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Derivatives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Fund Management</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Lottery</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Payments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Insurance</a:t>
            </a:r>
            <a:endParaRPr sz="23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66"/>
          <p:cNvPicPr preferRelativeResize="0"/>
          <p:nvPr/>
        </p:nvPicPr>
        <p:blipFill>
          <a:blip r:embed="rId3">
            <a:alphaModFix/>
          </a:blip>
          <a:stretch>
            <a:fillRect/>
          </a:stretch>
        </p:blipFill>
        <p:spPr>
          <a:xfrm>
            <a:off x="533400" y="152400"/>
            <a:ext cx="8076334" cy="48387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Global Trade and Commerce</a:t>
            </a:r>
            <a:endParaRPr/>
          </a:p>
        </p:txBody>
      </p:sp>
      <p:sp>
        <p:nvSpPr>
          <p:cNvPr id="468" name="Google Shape;468;p6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International trade is a $16 trillion market that accounts for the exchange of capital, goods, and services across international borders or territories.</a:t>
            </a:r>
            <a:endParaRPr sz="2200"/>
          </a:p>
          <a:p>
            <a:pPr indent="-368300" lvl="0" marL="457200" rtl="0" algn="l">
              <a:spcBef>
                <a:spcPts val="0"/>
              </a:spcBef>
              <a:spcAft>
                <a:spcPts val="0"/>
              </a:spcAft>
              <a:buSzPts val="2200"/>
              <a:buChar char="●"/>
            </a:pPr>
            <a:r>
              <a:rPr lang="en" sz="2200"/>
              <a:t>Major trading companies around the world are recognizing the transformative impact of Ethereum blockchain technology in operating global supply chains, managing trade finance, and unlocking new business models.</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 ESTATE ASSET TOKENIZATION</a:t>
            </a:r>
            <a:endParaRPr/>
          </a:p>
        </p:txBody>
      </p:sp>
      <p:sp>
        <p:nvSpPr>
          <p:cNvPr id="474" name="Google Shape;474;p6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Real estate is the world’s most significant store of wealth. The total value of all the world’s real estate stands at </a:t>
            </a:r>
            <a:r>
              <a:rPr lang="en" sz="1600">
                <a:solidFill>
                  <a:srgbClr val="FFFF00"/>
                </a:solidFill>
              </a:rPr>
              <a:t>USD 327 trillion</a:t>
            </a:r>
            <a:r>
              <a:rPr lang="en" sz="1600"/>
              <a:t>, a record high. To put that into context, the value of all gold ever mined pales by comparison at USD 12.1 trillion — just 4% of the value of global property.</a:t>
            </a:r>
            <a:endParaRPr sz="1600"/>
          </a:p>
          <a:p>
            <a:pPr indent="-330200" lvl="0" marL="457200" rtl="0" algn="l">
              <a:spcBef>
                <a:spcPts val="0"/>
              </a:spcBef>
              <a:spcAft>
                <a:spcPts val="0"/>
              </a:spcAft>
              <a:buSzPts val="1600"/>
              <a:buChar char="●"/>
            </a:pPr>
            <a:r>
              <a:rPr lang="en" sz="1600"/>
              <a:t>Tokenization of commercial real estate transactions will reduce transaction costs from 30% to 2%, entry barriers for investors from $200,000 to $100 and reduce the time for conducting operations from 1 month to 1 click.</a:t>
            </a:r>
            <a:endParaRPr sz="1600"/>
          </a:p>
          <a:p>
            <a:pPr indent="-330200" lvl="0" marL="457200" rtl="0" algn="l">
              <a:spcBef>
                <a:spcPts val="0"/>
              </a:spcBef>
              <a:spcAft>
                <a:spcPts val="0"/>
              </a:spcAft>
              <a:buSzPts val="1600"/>
              <a:buChar char="●"/>
            </a:pPr>
            <a:r>
              <a:rPr lang="en" sz="1600"/>
              <a:t>Asset Fractionalisation is the simple process of dividing an asset into smaller denominations so that many users can buy its partial ownership. </a:t>
            </a:r>
            <a:endParaRPr sz="1600"/>
          </a:p>
          <a:p>
            <a:pPr indent="-330200" lvl="0" marL="457200" rtl="0" algn="l">
              <a:spcBef>
                <a:spcPts val="0"/>
              </a:spcBef>
              <a:spcAft>
                <a:spcPts val="0"/>
              </a:spcAft>
              <a:buSzPts val="1600"/>
              <a:buChar char="●"/>
            </a:pPr>
            <a:r>
              <a:rPr lang="en" sz="1600"/>
              <a:t>We can apply to Assets such as </a:t>
            </a:r>
            <a:r>
              <a:rPr lang="en" sz="1600">
                <a:solidFill>
                  <a:srgbClr val="FFFF00"/>
                </a:solidFill>
              </a:rPr>
              <a:t>art, precious metals, real estate, private equity or debt positions</a:t>
            </a:r>
            <a:r>
              <a:rPr lang="en" sz="1600"/>
              <a:t>, etc.  </a:t>
            </a:r>
            <a:endParaRPr sz="1600"/>
          </a:p>
          <a:p>
            <a:pPr indent="-330200" lvl="0" marL="457200" rtl="0" algn="l">
              <a:spcBef>
                <a:spcPts val="0"/>
              </a:spcBef>
              <a:spcAft>
                <a:spcPts val="0"/>
              </a:spcAft>
              <a:buSzPts val="1600"/>
              <a:buChar char="●"/>
            </a:pPr>
            <a:r>
              <a:rPr lang="en" sz="1600" u="sng">
                <a:solidFill>
                  <a:schemeClr val="hlink"/>
                </a:solidFill>
                <a:hlinkClick r:id="rId3"/>
              </a:rPr>
              <a:t>https://github.com/panacloud-modern-global-apps/defi-dapps-solidity-smart-contracts/tree/main/step20_real_estate_tokenization</a:t>
            </a:r>
            <a:r>
              <a:rPr lang="en" sz="1600"/>
              <a:t>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69"/>
          <p:cNvPicPr preferRelativeResize="0"/>
          <p:nvPr/>
        </p:nvPicPr>
        <p:blipFill>
          <a:blip r:embed="rId3">
            <a:alphaModFix/>
          </a:blip>
          <a:stretch>
            <a:fillRect/>
          </a:stretch>
        </p:blipFill>
        <p:spPr>
          <a:xfrm>
            <a:off x="2209800" y="152400"/>
            <a:ext cx="4487119"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0"/>
          <p:cNvSpPr txBox="1"/>
          <p:nvPr>
            <p:ph type="title"/>
          </p:nvPr>
        </p:nvSpPr>
        <p:spPr>
          <a:xfrm>
            <a:off x="715100" y="4588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Public Key Cryptography</a:t>
            </a:r>
            <a:r>
              <a:rPr b="1" lang="en">
                <a:latin typeface="Impact"/>
                <a:ea typeface="Impact"/>
                <a:cs typeface="Impact"/>
                <a:sym typeface="Impact"/>
              </a:rPr>
              <a:t>?</a:t>
            </a:r>
            <a:endParaRPr b="1">
              <a:latin typeface="Impact"/>
              <a:ea typeface="Impact"/>
              <a:cs typeface="Impact"/>
              <a:sym typeface="Impact"/>
            </a:endParaRPr>
          </a:p>
        </p:txBody>
      </p:sp>
      <p:sp>
        <p:nvSpPr>
          <p:cNvPr id="485" name="Google Shape;485;p70"/>
          <p:cNvSpPr txBox="1"/>
          <p:nvPr/>
        </p:nvSpPr>
        <p:spPr>
          <a:xfrm>
            <a:off x="589275" y="2578525"/>
            <a:ext cx="79518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Public key cryptography, also known as asymmetric cryptography, uses two separate keys instead of one shared one: a public key and a private key. Public key cryptography is an important technology for Internet security.</a:t>
            </a:r>
            <a:endParaRPr sz="1800">
              <a:solidFill>
                <a:schemeClr val="accent6"/>
              </a:solidFill>
            </a:endParaRPr>
          </a:p>
          <a:p>
            <a:pPr indent="0" lvl="0" marL="0" rtl="0" algn="ctr">
              <a:spcBef>
                <a:spcPts val="0"/>
              </a:spcBef>
              <a:spcAft>
                <a:spcPts val="0"/>
              </a:spcAft>
              <a:buNone/>
            </a:pPr>
            <a:r>
              <a:rPr lang="en" sz="1800">
                <a:solidFill>
                  <a:schemeClr val="accent6"/>
                </a:solidFill>
              </a:rPr>
              <a:t>Public key cryptography is a method of encrypting or signing data with two different keys and making one of the keys, the public key, available for anyone to use. The other key is known as the private key. Data encrypted with the public key can only be decrypted with the private key.</a:t>
            </a:r>
            <a:endParaRPr sz="1800">
              <a:solidFill>
                <a:schemeClr val="accent6"/>
              </a:solidFill>
            </a:endParaRPr>
          </a:p>
        </p:txBody>
      </p:sp>
      <p:pic>
        <p:nvPicPr>
          <p:cNvPr id="486" name="Google Shape;486;p70"/>
          <p:cNvPicPr preferRelativeResize="0"/>
          <p:nvPr/>
        </p:nvPicPr>
        <p:blipFill>
          <a:blip r:embed="rId3">
            <a:alphaModFix/>
          </a:blip>
          <a:stretch>
            <a:fillRect/>
          </a:stretch>
        </p:blipFill>
        <p:spPr>
          <a:xfrm>
            <a:off x="3858250" y="1083750"/>
            <a:ext cx="1426550" cy="1426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71"/>
          <p:cNvPicPr preferRelativeResize="0"/>
          <p:nvPr/>
        </p:nvPicPr>
        <p:blipFill>
          <a:blip r:embed="rId3">
            <a:alphaModFix/>
          </a:blip>
          <a:stretch>
            <a:fillRect/>
          </a:stretch>
        </p:blipFill>
        <p:spPr>
          <a:xfrm>
            <a:off x="152400" y="806979"/>
            <a:ext cx="8839199" cy="35295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Image" id="340" name="Google Shape;340;p45"/>
          <p:cNvPicPr preferRelativeResize="0"/>
          <p:nvPr/>
        </p:nvPicPr>
        <p:blipFill>
          <a:blip r:embed="rId3">
            <a:alphaModFix/>
          </a:blip>
          <a:stretch>
            <a:fillRect/>
          </a:stretch>
        </p:blipFill>
        <p:spPr>
          <a:xfrm>
            <a:off x="2596198" y="187775"/>
            <a:ext cx="3951604" cy="4838700"/>
          </a:xfrm>
          <a:prstGeom prst="rect">
            <a:avLst/>
          </a:prstGeom>
          <a:noFill/>
          <a:ln>
            <a:noFill/>
          </a:ln>
        </p:spPr>
      </p:pic>
      <p:sp>
        <p:nvSpPr>
          <p:cNvPr id="341" name="Google Shape;341;p45"/>
          <p:cNvSpPr txBox="1"/>
          <p:nvPr/>
        </p:nvSpPr>
        <p:spPr>
          <a:xfrm>
            <a:off x="2748598" y="340175"/>
            <a:ext cx="3000000" cy="3000000"/>
          </a:xfrm>
          <a:prstGeom prst="rect">
            <a:avLst/>
          </a:prstGeom>
          <a:noFill/>
          <a:ln>
            <a:noFill/>
          </a:ln>
        </p:spPr>
        <p:txBody>
          <a:bodyPr anchorCtr="0" anchor="ctr" bIns="91425" lIns="91425" spcFirstLastPara="1" rIns="91425" wrap="square" tIns="91425">
            <a:noAutofit/>
          </a:bodyPr>
          <a:lstStyle/>
          <a:p>
            <a:pPr indent="0" lvl="0" marL="266700" marR="266700" rtl="0" algn="l">
              <a:lnSpc>
                <a:spcPct val="130434"/>
              </a:lnSpc>
              <a:spcBef>
                <a:spcPts val="0"/>
              </a:spcBef>
              <a:spcAft>
                <a:spcPts val="0"/>
              </a:spcAft>
              <a:buNone/>
            </a:pPr>
            <a:r>
              <a:rPr lang="en" sz="1000">
                <a:solidFill>
                  <a:srgbClr val="FFFFFF"/>
                </a:solidFill>
                <a:latin typeface="Roboto"/>
                <a:ea typeface="Roboto"/>
                <a:cs typeface="Roboto"/>
                <a:sym typeface="Roboto"/>
              </a:rPr>
              <a:t>35</a:t>
            </a:r>
            <a:endParaRPr sz="1000">
              <a:solidFill>
                <a:srgbClr val="FFFFFF"/>
              </a:solidFill>
              <a:latin typeface="Roboto"/>
              <a:ea typeface="Roboto"/>
              <a:cs typeface="Roboto"/>
              <a:sym typeface="Roboto"/>
            </a:endParaRPr>
          </a:p>
          <a:p>
            <a:pPr indent="0" lvl="0" marL="266700" marR="266700" rtl="0" algn="l">
              <a:lnSpc>
                <a:spcPct val="130434"/>
              </a:lnSpc>
              <a:spcBef>
                <a:spcPts val="0"/>
              </a:spcBef>
              <a:spcAft>
                <a:spcPts val="0"/>
              </a:spcAft>
              <a:buNone/>
            </a:pPr>
            <a:r>
              <a:rPr lang="en" sz="1000">
                <a:solidFill>
                  <a:srgbClr val="00BA7C"/>
                </a:solidFill>
                <a:latin typeface="Roboto"/>
                <a:ea typeface="Roboto"/>
                <a:cs typeface="Roboto"/>
                <a:sym typeface="Roboto"/>
              </a:rPr>
              <a:t>289</a:t>
            </a:r>
            <a:endParaRPr sz="1000">
              <a:solidFill>
                <a:srgbClr val="00BA7C"/>
              </a:solidFill>
              <a:latin typeface="Roboto"/>
              <a:ea typeface="Roboto"/>
              <a:cs typeface="Roboto"/>
              <a:sym typeface="Roboto"/>
            </a:endParaRPr>
          </a:p>
          <a:p>
            <a:pPr indent="0" lvl="0" marL="266700" marR="266700" rtl="0" algn="l">
              <a:lnSpc>
                <a:spcPct val="130434"/>
              </a:lnSpc>
              <a:spcBef>
                <a:spcPts val="0"/>
              </a:spcBef>
              <a:spcAft>
                <a:spcPts val="0"/>
              </a:spcAft>
              <a:buNone/>
            </a:pPr>
            <a:r>
              <a:rPr lang="en" sz="1000">
                <a:solidFill>
                  <a:srgbClr val="FFFFFF"/>
                </a:solidFill>
                <a:latin typeface="Roboto"/>
                <a:ea typeface="Roboto"/>
                <a:cs typeface="Roboto"/>
                <a:sym typeface="Roboto"/>
              </a:rPr>
              <a:t>1,250</a:t>
            </a:r>
            <a:endParaRPr sz="10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a:blip r:embed="rId3">
            <a:alphaModFix/>
          </a:blip>
          <a:stretch>
            <a:fillRect/>
          </a:stretch>
        </p:blipFill>
        <p:spPr>
          <a:xfrm>
            <a:off x="1395413" y="600075"/>
            <a:ext cx="6353175" cy="3943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3"/>
          <p:cNvPicPr preferRelativeResize="0"/>
          <p:nvPr/>
        </p:nvPicPr>
        <p:blipFill>
          <a:blip r:embed="rId3">
            <a:alphaModFix/>
          </a:blip>
          <a:stretch>
            <a:fillRect/>
          </a:stretch>
        </p:blipFill>
        <p:spPr>
          <a:xfrm>
            <a:off x="152400" y="152400"/>
            <a:ext cx="8839201" cy="474761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4"/>
          <p:cNvPicPr preferRelativeResize="0"/>
          <p:nvPr/>
        </p:nvPicPr>
        <p:blipFill>
          <a:blip r:embed="rId3">
            <a:alphaModFix/>
          </a:blip>
          <a:stretch>
            <a:fillRect/>
          </a:stretch>
        </p:blipFill>
        <p:spPr>
          <a:xfrm>
            <a:off x="2167388" y="152400"/>
            <a:ext cx="4809225" cy="4693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5"/>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a Crypto Wallet?</a:t>
            </a:r>
            <a:endParaRPr b="1">
              <a:latin typeface="Impact"/>
              <a:ea typeface="Impact"/>
              <a:cs typeface="Impact"/>
              <a:sym typeface="Impact"/>
            </a:endParaRPr>
          </a:p>
        </p:txBody>
      </p:sp>
      <p:sp>
        <p:nvSpPr>
          <p:cNvPr id="512" name="Google Shape;512;p75"/>
          <p:cNvSpPr txBox="1"/>
          <p:nvPr/>
        </p:nvSpPr>
        <p:spPr>
          <a:xfrm>
            <a:off x="596550" y="2708975"/>
            <a:ext cx="81528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Crypto wallets keep your private keys – the passwords that give you access to your cryptocurrencies – safe and accessible, allowing you </a:t>
            </a:r>
            <a:r>
              <a:rPr lang="en" sz="1800">
                <a:solidFill>
                  <a:schemeClr val="accent6"/>
                </a:solidFill>
              </a:rPr>
              <a:t>allow you to send, receive, and spend cryptocurrencies</a:t>
            </a:r>
            <a:r>
              <a:rPr lang="en" sz="1800">
                <a:solidFill>
                  <a:schemeClr val="accent6"/>
                </a:solidFill>
              </a:rPr>
              <a:t> like Ethereum and ERC-20 Tokens.</a:t>
            </a:r>
            <a:endParaRPr sz="1800">
              <a:solidFill>
                <a:schemeClr val="accent6"/>
              </a:solidFill>
            </a:endParaRPr>
          </a:p>
          <a:p>
            <a:pPr indent="0" lvl="0" marL="0" rtl="0" algn="ctr">
              <a:spcBef>
                <a:spcPts val="0"/>
              </a:spcBef>
              <a:spcAft>
                <a:spcPts val="0"/>
              </a:spcAft>
              <a:buNone/>
            </a:pPr>
            <a:r>
              <a:rPr lang="en" sz="1800">
                <a:solidFill>
                  <a:schemeClr val="accent6"/>
                </a:solidFill>
              </a:rPr>
              <a:t>A cryptocurrency wallet consists of a set of public addresses and private keys. Anyone can deposit cryptocurrency in a public address, but funds cannot be removed from an address without the corresponding private key. Private keys represent final control and ownership of cryptocurrency.</a:t>
            </a:r>
            <a:endParaRPr sz="1800">
              <a:solidFill>
                <a:schemeClr val="accent6"/>
              </a:solidFill>
            </a:endParaRPr>
          </a:p>
        </p:txBody>
      </p:sp>
      <p:pic>
        <p:nvPicPr>
          <p:cNvPr id="513" name="Google Shape;513;p75"/>
          <p:cNvPicPr preferRelativeResize="0"/>
          <p:nvPr/>
        </p:nvPicPr>
        <p:blipFill>
          <a:blip r:embed="rId3">
            <a:alphaModFix/>
          </a:blip>
          <a:stretch>
            <a:fillRect/>
          </a:stretch>
        </p:blipFill>
        <p:spPr>
          <a:xfrm>
            <a:off x="3328000" y="1171073"/>
            <a:ext cx="2463124" cy="1385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6"/>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MetaMask?</a:t>
            </a:r>
            <a:endParaRPr b="1">
              <a:latin typeface="Impact"/>
              <a:ea typeface="Impact"/>
              <a:cs typeface="Impact"/>
              <a:sym typeface="Impact"/>
            </a:endParaRPr>
          </a:p>
        </p:txBody>
      </p:sp>
      <p:sp>
        <p:nvSpPr>
          <p:cNvPr id="519" name="Google Shape;519;p76"/>
          <p:cNvSpPr txBox="1"/>
          <p:nvPr/>
        </p:nvSpPr>
        <p:spPr>
          <a:xfrm>
            <a:off x="1556500" y="2883325"/>
            <a:ext cx="5999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MetaMask is a cryptocurrency wallet that enables users to access the Web 3 ecosystem of decentralized applications (dapps). It also enables users to store Ether and other ERC-20 tokens.</a:t>
            </a:r>
            <a:endParaRPr sz="1800">
              <a:solidFill>
                <a:schemeClr val="accent6"/>
              </a:solidFill>
            </a:endParaRPr>
          </a:p>
        </p:txBody>
      </p:sp>
      <p:pic>
        <p:nvPicPr>
          <p:cNvPr id="520" name="Google Shape;520;p76"/>
          <p:cNvPicPr preferRelativeResize="0"/>
          <p:nvPr/>
        </p:nvPicPr>
        <p:blipFill>
          <a:blip r:embed="rId3">
            <a:alphaModFix/>
          </a:blip>
          <a:stretch>
            <a:fillRect/>
          </a:stretch>
        </p:blipFill>
        <p:spPr>
          <a:xfrm>
            <a:off x="3856838" y="1245550"/>
            <a:ext cx="1582826" cy="15828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77"/>
          <p:cNvPicPr preferRelativeResize="0"/>
          <p:nvPr/>
        </p:nvPicPr>
        <p:blipFill>
          <a:blip r:embed="rId3">
            <a:alphaModFix/>
          </a:blip>
          <a:stretch>
            <a:fillRect/>
          </a:stretch>
        </p:blipFill>
        <p:spPr>
          <a:xfrm>
            <a:off x="2770150" y="2470475"/>
            <a:ext cx="2712950" cy="980575"/>
          </a:xfrm>
          <a:prstGeom prst="rect">
            <a:avLst/>
          </a:prstGeom>
          <a:noFill/>
          <a:ln>
            <a:noFill/>
          </a:ln>
        </p:spPr>
      </p:pic>
      <p:sp>
        <p:nvSpPr>
          <p:cNvPr id="526" name="Google Shape;526;p77"/>
          <p:cNvSpPr txBox="1"/>
          <p:nvPr/>
        </p:nvSpPr>
        <p:spPr>
          <a:xfrm>
            <a:off x="1285450" y="3451050"/>
            <a:ext cx="570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hlink"/>
                </a:solidFill>
                <a:hlinkClick r:id="rId4"/>
              </a:rPr>
              <a:t>https://www.definitions.net/pronounce/Goerli</a:t>
            </a:r>
            <a:endParaRPr b="1" sz="2000">
              <a:solidFill>
                <a:srgbClr val="FFFFFF"/>
              </a:solidFill>
            </a:endParaRPr>
          </a:p>
        </p:txBody>
      </p:sp>
      <p:sp>
        <p:nvSpPr>
          <p:cNvPr id="527" name="Google Shape;527;p77"/>
          <p:cNvSpPr txBox="1"/>
          <p:nvPr/>
        </p:nvSpPr>
        <p:spPr>
          <a:xfrm>
            <a:off x="1245200" y="655200"/>
            <a:ext cx="54903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accent6"/>
                </a:solidFill>
                <a:highlight>
                  <a:srgbClr val="000000"/>
                </a:highlight>
              </a:rPr>
              <a:t>Goerli Testnet</a:t>
            </a:r>
            <a:endParaRPr b="1" sz="33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 It is named after a train station in Berlin and is one of the largest and most active </a:t>
            </a:r>
            <a:endParaRPr b="1" sz="18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Ethereum test nets.</a:t>
            </a:r>
            <a:endParaRPr b="1" sz="2000">
              <a:solidFill>
                <a:schemeClr val="accent6"/>
              </a:solidFill>
              <a:highlight>
                <a:srgbClr val="000000"/>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8"/>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Faucet?</a:t>
            </a:r>
            <a:endParaRPr/>
          </a:p>
        </p:txBody>
      </p:sp>
      <p:sp>
        <p:nvSpPr>
          <p:cNvPr id="533" name="Google Shape;533;p78"/>
          <p:cNvSpPr txBox="1"/>
          <p:nvPr/>
        </p:nvSpPr>
        <p:spPr>
          <a:xfrm>
            <a:off x="3120075" y="2504625"/>
            <a:ext cx="3000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Few developers want to spend real money when testing or deploying smart contracts. That’s why testnet faucets are the ideal solution – you get free cryptocurrencies you can use to pay gas when deploying or testing smart contracts.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534" name="Google Shape;534;p78"/>
          <p:cNvPicPr preferRelativeResize="0"/>
          <p:nvPr/>
        </p:nvPicPr>
        <p:blipFill>
          <a:blip r:embed="rId3">
            <a:alphaModFix/>
          </a:blip>
          <a:stretch>
            <a:fillRect/>
          </a:stretch>
        </p:blipFill>
        <p:spPr>
          <a:xfrm>
            <a:off x="3985700" y="434550"/>
            <a:ext cx="933025" cy="1114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9"/>
          <p:cNvPicPr preferRelativeResize="0"/>
          <p:nvPr/>
        </p:nvPicPr>
        <p:blipFill>
          <a:blip r:embed="rId3">
            <a:alphaModFix/>
          </a:blip>
          <a:stretch>
            <a:fillRect/>
          </a:stretch>
        </p:blipFill>
        <p:spPr>
          <a:xfrm>
            <a:off x="609600" y="152400"/>
            <a:ext cx="7809029"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0"/>
          <p:cNvSpPr txBox="1"/>
          <p:nvPr>
            <p:ph type="title"/>
          </p:nvPr>
        </p:nvSpPr>
        <p:spPr>
          <a:xfrm>
            <a:off x="120700" y="721625"/>
            <a:ext cx="3481500" cy="2679300"/>
          </a:xfrm>
          <a:prstGeom prst="rect">
            <a:avLst/>
          </a:prstGeom>
        </p:spPr>
        <p:txBody>
          <a:bodyPr anchorCtr="0" anchor="ctr" bIns="91425" lIns="91425" spcFirstLastPara="1" rIns="91425" wrap="square" tIns="91425">
            <a:noAutofit/>
          </a:bodyPr>
          <a:lstStyle/>
          <a:p>
            <a:pPr indent="-387350" lvl="0" marL="457200" rtl="0" algn="l">
              <a:spcBef>
                <a:spcPts val="0"/>
              </a:spcBef>
              <a:spcAft>
                <a:spcPts val="0"/>
              </a:spcAft>
              <a:buSzPts val="2500"/>
              <a:buAutoNum type="arabicPeriod"/>
            </a:pPr>
            <a:r>
              <a:rPr lang="en" sz="2500"/>
              <a:t>Change to Goerli Test Network </a:t>
            </a:r>
            <a:endParaRPr sz="2500"/>
          </a:p>
          <a:p>
            <a:pPr indent="-387350" lvl="0" marL="457200" rtl="0" algn="l">
              <a:spcBef>
                <a:spcPts val="0"/>
              </a:spcBef>
              <a:spcAft>
                <a:spcPts val="0"/>
              </a:spcAft>
              <a:buSzPts val="2500"/>
              <a:buAutoNum type="arabicPeriod"/>
            </a:pPr>
            <a:r>
              <a:rPr lang="en" sz="2500"/>
              <a:t>Create a </a:t>
            </a:r>
            <a:r>
              <a:rPr lang="en" sz="2500"/>
              <a:t>testing</a:t>
            </a:r>
            <a:r>
              <a:rPr lang="en" sz="2500"/>
              <a:t> account</a:t>
            </a:r>
            <a:endParaRPr sz="2500"/>
          </a:p>
          <a:p>
            <a:pPr indent="-387350" lvl="0" marL="457200" rtl="0" algn="l">
              <a:spcBef>
                <a:spcPts val="0"/>
              </a:spcBef>
              <a:spcAft>
                <a:spcPts val="0"/>
              </a:spcAft>
              <a:buSzPts val="2500"/>
              <a:buAutoNum type="arabicPeriod"/>
            </a:pPr>
            <a:r>
              <a:rPr lang="en" sz="2500"/>
              <a:t>Copy Your Wallet Address</a:t>
            </a:r>
            <a:endParaRPr sz="2500"/>
          </a:p>
        </p:txBody>
      </p:sp>
      <p:pic>
        <p:nvPicPr>
          <p:cNvPr id="545" name="Google Shape;545;p80"/>
          <p:cNvPicPr preferRelativeResize="0"/>
          <p:nvPr/>
        </p:nvPicPr>
        <p:blipFill>
          <a:blip r:embed="rId3">
            <a:alphaModFix/>
          </a:blip>
          <a:stretch>
            <a:fillRect/>
          </a:stretch>
        </p:blipFill>
        <p:spPr>
          <a:xfrm>
            <a:off x="3698700" y="53725"/>
            <a:ext cx="2636275" cy="3899332"/>
          </a:xfrm>
          <a:prstGeom prst="rect">
            <a:avLst/>
          </a:prstGeom>
          <a:noFill/>
          <a:ln>
            <a:noFill/>
          </a:ln>
        </p:spPr>
      </p:pic>
      <p:pic>
        <p:nvPicPr>
          <p:cNvPr id="546" name="Google Shape;546;p80"/>
          <p:cNvPicPr preferRelativeResize="0"/>
          <p:nvPr/>
        </p:nvPicPr>
        <p:blipFill>
          <a:blip r:embed="rId4">
            <a:alphaModFix/>
          </a:blip>
          <a:stretch>
            <a:fillRect/>
          </a:stretch>
        </p:blipFill>
        <p:spPr>
          <a:xfrm>
            <a:off x="6431526" y="76200"/>
            <a:ext cx="2636274" cy="39102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81"/>
          <p:cNvPicPr preferRelativeResize="0"/>
          <p:nvPr/>
        </p:nvPicPr>
        <p:blipFill>
          <a:blip r:embed="rId3">
            <a:alphaModFix/>
          </a:blip>
          <a:stretch>
            <a:fillRect/>
          </a:stretch>
        </p:blipFill>
        <p:spPr>
          <a:xfrm>
            <a:off x="152400" y="304800"/>
            <a:ext cx="8839204" cy="44584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6"/>
          <p:cNvPicPr preferRelativeResize="0"/>
          <p:nvPr/>
        </p:nvPicPr>
        <p:blipFill>
          <a:blip r:embed="rId3">
            <a:alphaModFix/>
          </a:blip>
          <a:stretch>
            <a:fillRect/>
          </a:stretch>
        </p:blipFill>
        <p:spPr>
          <a:xfrm>
            <a:off x="304800" y="152400"/>
            <a:ext cx="8564072" cy="48387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82"/>
          <p:cNvPicPr preferRelativeResize="0"/>
          <p:nvPr/>
        </p:nvPicPr>
        <p:blipFill>
          <a:blip r:embed="rId3">
            <a:alphaModFix/>
          </a:blip>
          <a:stretch>
            <a:fillRect/>
          </a:stretch>
        </p:blipFill>
        <p:spPr>
          <a:xfrm>
            <a:off x="152400" y="304800"/>
            <a:ext cx="8839204" cy="45533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83"/>
          <p:cNvPicPr preferRelativeResize="0"/>
          <p:nvPr/>
        </p:nvPicPr>
        <p:blipFill>
          <a:blip r:embed="rId3">
            <a:alphaModFix/>
          </a:blip>
          <a:stretch>
            <a:fillRect/>
          </a:stretch>
        </p:blipFill>
        <p:spPr>
          <a:xfrm>
            <a:off x="609600" y="152400"/>
            <a:ext cx="7946798"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84"/>
          <p:cNvPicPr preferRelativeResize="0"/>
          <p:nvPr/>
        </p:nvPicPr>
        <p:blipFill>
          <a:blip r:embed="rId3">
            <a:alphaModFix/>
          </a:blip>
          <a:stretch>
            <a:fillRect/>
          </a:stretch>
        </p:blipFill>
        <p:spPr>
          <a:xfrm>
            <a:off x="2971800" y="152400"/>
            <a:ext cx="3262250"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5"/>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Etherscan?</a:t>
            </a:r>
            <a:endParaRPr/>
          </a:p>
        </p:txBody>
      </p:sp>
      <p:sp>
        <p:nvSpPr>
          <p:cNvPr id="572" name="Google Shape;572;p85"/>
          <p:cNvSpPr txBox="1"/>
          <p:nvPr/>
        </p:nvSpPr>
        <p:spPr>
          <a:xfrm>
            <a:off x="2899100" y="2504625"/>
            <a:ext cx="35517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Etherscan, an Ethereum blockchain explorer, allows you to search the Ethereum blockchain for free. </a:t>
            </a:r>
            <a:endParaRPr>
              <a:solidFill>
                <a:schemeClr val="accent6"/>
              </a:solidFill>
            </a:endParaRPr>
          </a:p>
          <a:p>
            <a:pPr indent="0" lvl="0" marL="0" rtl="0" algn="ctr">
              <a:spcBef>
                <a:spcPts val="0"/>
              </a:spcBef>
              <a:spcAft>
                <a:spcPts val="0"/>
              </a:spcAft>
              <a:buNone/>
            </a:pPr>
            <a:r>
              <a:rPr lang="en">
                <a:solidFill>
                  <a:schemeClr val="accent6"/>
                </a:solidFill>
              </a:rPr>
              <a:t>Through the tool, you can see records of past transactions, smart contracts, wallets, gas fees, and other information related to the Ethereum network.</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573" name="Google Shape;573;p85"/>
          <p:cNvPicPr preferRelativeResize="0"/>
          <p:nvPr/>
        </p:nvPicPr>
        <p:blipFill>
          <a:blip r:embed="rId3">
            <a:alphaModFix/>
          </a:blip>
          <a:stretch>
            <a:fillRect/>
          </a:stretch>
        </p:blipFill>
        <p:spPr>
          <a:xfrm>
            <a:off x="2359400" y="346475"/>
            <a:ext cx="4266124" cy="1151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86"/>
          <p:cNvPicPr preferRelativeResize="0"/>
          <p:nvPr/>
        </p:nvPicPr>
        <p:blipFill>
          <a:blip r:embed="rId3">
            <a:alphaModFix/>
          </a:blip>
          <a:stretch>
            <a:fillRect/>
          </a:stretch>
        </p:blipFill>
        <p:spPr>
          <a:xfrm>
            <a:off x="381000" y="7675"/>
            <a:ext cx="8421279" cy="51358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7"/>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Uniswap?</a:t>
            </a:r>
            <a:endParaRPr/>
          </a:p>
        </p:txBody>
      </p:sp>
      <p:sp>
        <p:nvSpPr>
          <p:cNvPr id="584" name="Google Shape;584;p87"/>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is the largest decentralized exchange (or DEX) operating on the Ethereum blockchain. </a:t>
            </a:r>
            <a:endParaRPr/>
          </a:p>
          <a:p>
            <a:pPr indent="-317500" lvl="0" marL="457200" rtl="0" algn="l">
              <a:spcBef>
                <a:spcPts val="0"/>
              </a:spcBef>
              <a:spcAft>
                <a:spcPts val="0"/>
              </a:spcAft>
              <a:buSzPts val="1400"/>
              <a:buChar char="●"/>
            </a:pPr>
            <a:r>
              <a:rPr lang="en"/>
              <a:t>It allows users anywhere in the world to trade crypto without an intermediary. </a:t>
            </a:r>
            <a:endParaRPr/>
          </a:p>
          <a:p>
            <a:pPr indent="-317500" lvl="0" marL="457200" rtl="0" algn="l">
              <a:spcBef>
                <a:spcPts val="0"/>
              </a:spcBef>
              <a:spcAft>
                <a:spcPts val="0"/>
              </a:spcAft>
              <a:buSzPts val="1400"/>
              <a:buChar char="●"/>
            </a:pPr>
            <a:r>
              <a:rPr lang="en"/>
              <a:t>UNI, the governance token that allows users to vote on key protocol changes.</a:t>
            </a:r>
            <a:endParaRPr/>
          </a:p>
          <a:p>
            <a:pPr indent="-317500" lvl="0" marL="457200" rtl="0" algn="l">
              <a:spcBef>
                <a:spcPts val="0"/>
              </a:spcBef>
              <a:spcAft>
                <a:spcPts val="0"/>
              </a:spcAft>
              <a:buSzPts val="1400"/>
              <a:buChar char="●"/>
            </a:pPr>
            <a:r>
              <a:rPr lang="en"/>
              <a:t>Uniswap was one of the first decentralized finance (or DeFi) applications to gain significant traction on Ethereum — launching in November 2018.</a:t>
            </a:r>
            <a:endParaRPr/>
          </a:p>
          <a:p>
            <a:pPr indent="-317500" lvl="0" marL="457200" rtl="0" algn="l">
              <a:spcBef>
                <a:spcPts val="0"/>
              </a:spcBef>
              <a:spcAft>
                <a:spcPts val="0"/>
              </a:spcAft>
              <a:buSzPts val="1400"/>
              <a:buChar char="●"/>
            </a:pPr>
            <a:r>
              <a:rPr lang="en"/>
              <a:t>Numerous other decentralized exchanges have launched (including Curve, SushiSwap, and Balancer), but Uniswap is currently the most popular by a significant margin.</a:t>
            </a:r>
            <a:endParaRPr/>
          </a:p>
          <a:p>
            <a:pPr indent="-317500" lvl="0" marL="457200" rtl="0" algn="l">
              <a:spcBef>
                <a:spcPts val="0"/>
              </a:spcBef>
              <a:spcAft>
                <a:spcPts val="0"/>
              </a:spcAft>
              <a:buSzPts val="1400"/>
              <a:buChar char="●"/>
            </a:pPr>
            <a:r>
              <a:rPr lang="en"/>
              <a:t>Uniswap pioneered the Automated Market Maker model, in which users supply Ethereum tokens to Uniswap “liquidity pools” and algorithms set market prices (as opposed to order books, which match bids and asks on a centralized exchange like Coinbase) based on supply and demand.</a:t>
            </a:r>
            <a:endParaRPr/>
          </a:p>
          <a:p>
            <a:pPr indent="-317500" lvl="0" marL="457200" rtl="0" algn="l">
              <a:spcBef>
                <a:spcPts val="0"/>
              </a:spcBef>
              <a:spcAft>
                <a:spcPts val="0"/>
              </a:spcAft>
              <a:buSzPts val="1400"/>
              <a:buChar char="●"/>
            </a:pPr>
            <a:r>
              <a:rPr lang="en"/>
              <a:t>By supplying tokens to Uniswap liquidity pools, users can earn rewards while enabling peer-to-peer trading. </a:t>
            </a:r>
            <a:endParaRPr/>
          </a:p>
          <a:p>
            <a:pPr indent="-317500" lvl="0" marL="457200" rtl="0" algn="l">
              <a:spcBef>
                <a:spcPts val="0"/>
              </a:spcBef>
              <a:spcAft>
                <a:spcPts val="0"/>
              </a:spcAft>
              <a:buSzPts val="1400"/>
              <a:buChar char="●"/>
            </a:pPr>
            <a:r>
              <a:rPr lang="en"/>
              <a:t>Anyone, anywhere, can supply tokens to liquidity pools, trade tokens, or even create and list their own tokens (using Ethereum’s ERC-20 protocol).</a:t>
            </a:r>
            <a:endParaRPr/>
          </a:p>
        </p:txBody>
      </p:sp>
      <p:pic>
        <p:nvPicPr>
          <p:cNvPr id="585" name="Google Shape;585;p87"/>
          <p:cNvPicPr preferRelativeResize="0"/>
          <p:nvPr/>
        </p:nvPicPr>
        <p:blipFill>
          <a:blip r:embed="rId3">
            <a:alphaModFix/>
          </a:blip>
          <a:stretch>
            <a:fillRect/>
          </a:stretch>
        </p:blipFill>
        <p:spPr>
          <a:xfrm>
            <a:off x="5370250" y="176522"/>
            <a:ext cx="673400" cy="671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88"/>
          <p:cNvPicPr preferRelativeResize="0"/>
          <p:nvPr/>
        </p:nvPicPr>
        <p:blipFill>
          <a:blip r:embed="rId3">
            <a:alphaModFix/>
          </a:blip>
          <a:stretch>
            <a:fillRect/>
          </a:stretch>
        </p:blipFill>
        <p:spPr>
          <a:xfrm>
            <a:off x="152400" y="762000"/>
            <a:ext cx="8839204" cy="326290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89"/>
          <p:cNvPicPr preferRelativeResize="0"/>
          <p:nvPr/>
        </p:nvPicPr>
        <p:blipFill>
          <a:blip r:embed="rId3">
            <a:alphaModFix/>
          </a:blip>
          <a:stretch>
            <a:fillRect/>
          </a:stretch>
        </p:blipFill>
        <p:spPr>
          <a:xfrm>
            <a:off x="152400" y="152400"/>
            <a:ext cx="2368669" cy="4838700"/>
          </a:xfrm>
          <a:prstGeom prst="rect">
            <a:avLst/>
          </a:prstGeom>
          <a:noFill/>
          <a:ln>
            <a:noFill/>
          </a:ln>
        </p:spPr>
      </p:pic>
      <p:pic>
        <p:nvPicPr>
          <p:cNvPr id="596" name="Google Shape;596;p89"/>
          <p:cNvPicPr preferRelativeResize="0"/>
          <p:nvPr/>
        </p:nvPicPr>
        <p:blipFill>
          <a:blip r:embed="rId4">
            <a:alphaModFix/>
          </a:blip>
          <a:stretch>
            <a:fillRect/>
          </a:stretch>
        </p:blipFill>
        <p:spPr>
          <a:xfrm>
            <a:off x="3435469" y="152400"/>
            <a:ext cx="4953634"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90"/>
          <p:cNvPicPr preferRelativeResize="0"/>
          <p:nvPr/>
        </p:nvPicPr>
        <p:blipFill>
          <a:blip r:embed="rId3">
            <a:alphaModFix/>
          </a:blip>
          <a:stretch>
            <a:fillRect/>
          </a:stretch>
        </p:blipFill>
        <p:spPr>
          <a:xfrm>
            <a:off x="838200" y="152400"/>
            <a:ext cx="7513006" cy="4838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91"/>
          <p:cNvPicPr preferRelativeResize="0"/>
          <p:nvPr/>
        </p:nvPicPr>
        <p:blipFill>
          <a:blip r:embed="rId3">
            <a:alphaModFix/>
          </a:blip>
          <a:stretch>
            <a:fillRect/>
          </a:stretch>
        </p:blipFill>
        <p:spPr>
          <a:xfrm>
            <a:off x="3048000" y="152400"/>
            <a:ext cx="2893655"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7"/>
          <p:cNvPicPr preferRelativeResize="0"/>
          <p:nvPr/>
        </p:nvPicPr>
        <p:blipFill>
          <a:blip r:embed="rId3">
            <a:alphaModFix/>
          </a:blip>
          <a:stretch>
            <a:fillRect/>
          </a:stretch>
        </p:blipFill>
        <p:spPr>
          <a:xfrm>
            <a:off x="152400" y="304800"/>
            <a:ext cx="8839197" cy="457112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Binance?</a:t>
            </a:r>
            <a:endParaRPr/>
          </a:p>
        </p:txBody>
      </p:sp>
      <p:sp>
        <p:nvSpPr>
          <p:cNvPr id="612" name="Google Shape;612;p9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Binance is an online exchange where users can trade cryptocurrencies. It supports most commonly traded cryptocurrencies. </a:t>
            </a:r>
            <a:endParaRPr sz="1700"/>
          </a:p>
          <a:p>
            <a:pPr indent="-336550" lvl="0" marL="457200" rtl="0" algn="l">
              <a:spcBef>
                <a:spcPts val="0"/>
              </a:spcBef>
              <a:spcAft>
                <a:spcPts val="0"/>
              </a:spcAft>
              <a:buSzPts val="1700"/>
              <a:buChar char="●"/>
            </a:pPr>
            <a:r>
              <a:rPr lang="en" sz="1700"/>
              <a:t>Binance is a cryptocurrency exchange with the highest liquidity, and Uniswap can be considered its decentralized equivalent.</a:t>
            </a:r>
            <a:endParaRPr sz="1700"/>
          </a:p>
          <a:p>
            <a:pPr indent="-336550" lvl="0" marL="457200" rtl="0" algn="l">
              <a:spcBef>
                <a:spcPts val="0"/>
              </a:spcBef>
              <a:spcAft>
                <a:spcPts val="0"/>
              </a:spcAft>
              <a:buSzPts val="1700"/>
              <a:buChar char="●"/>
            </a:pPr>
            <a:r>
              <a:rPr lang="en" sz="1700"/>
              <a:t>Binance provides a crypto wallet for traders to store their electronic funds. </a:t>
            </a:r>
            <a:endParaRPr sz="1700"/>
          </a:p>
          <a:p>
            <a:pPr indent="-336550" lvl="0" marL="457200" rtl="0" algn="l">
              <a:spcBef>
                <a:spcPts val="0"/>
              </a:spcBef>
              <a:spcAft>
                <a:spcPts val="0"/>
              </a:spcAft>
              <a:buSzPts val="1700"/>
              <a:buChar char="●"/>
            </a:pPr>
            <a:r>
              <a:rPr lang="en" sz="1700"/>
              <a:t>The exchange also has supporting services for users to earn interest or transact using cryptocurrencies.</a:t>
            </a:r>
            <a:endParaRPr sz="1700"/>
          </a:p>
          <a:p>
            <a:pPr indent="-336550" lvl="0" marL="457200" rtl="0" algn="l">
              <a:spcBef>
                <a:spcPts val="0"/>
              </a:spcBef>
              <a:spcAft>
                <a:spcPts val="0"/>
              </a:spcAft>
              <a:buSzPts val="1700"/>
              <a:buChar char="●"/>
            </a:pPr>
            <a:r>
              <a:rPr lang="en" sz="1700"/>
              <a:t>Users can buy, sell, and trade crypto, choose options and futures trading, apply for crypto loans, earn passive income and more with a single login. These centralized products are easy-to-use and comprehend, and can be accessed using a web browser, desktop or mobile app.</a:t>
            </a:r>
            <a:endParaRPr sz="1700"/>
          </a:p>
        </p:txBody>
      </p:sp>
      <p:pic>
        <p:nvPicPr>
          <p:cNvPr id="613" name="Google Shape;613;p92"/>
          <p:cNvPicPr preferRelativeResize="0"/>
          <p:nvPr/>
        </p:nvPicPr>
        <p:blipFill>
          <a:blip r:embed="rId3">
            <a:alphaModFix/>
          </a:blip>
          <a:stretch>
            <a:fillRect/>
          </a:stretch>
        </p:blipFill>
        <p:spPr>
          <a:xfrm>
            <a:off x="5218300" y="212988"/>
            <a:ext cx="731974" cy="7319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3"/>
          <p:cNvSpPr txBox="1"/>
          <p:nvPr>
            <p:ph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Uniswap vs </a:t>
            </a:r>
            <a:r>
              <a:rPr lang="en"/>
              <a:t>Binance?</a:t>
            </a:r>
            <a:endParaRPr/>
          </a:p>
        </p:txBody>
      </p:sp>
      <p:sp>
        <p:nvSpPr>
          <p:cNvPr id="619" name="Google Shape;619;p93"/>
          <p:cNvSpPr txBox="1"/>
          <p:nvPr>
            <p:ph idx="1" type="body"/>
          </p:nvPr>
        </p:nvSpPr>
        <p:spPr>
          <a:xfrm>
            <a:off x="720000" y="6190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v3 is the the largest decentralized exchange by trading volume, with more than $1.7 billion worth of assets changing hands in 24 hours, according to data from Coingecko. </a:t>
            </a:r>
            <a:endParaRPr/>
          </a:p>
          <a:p>
            <a:pPr indent="-317500" lvl="0" marL="457200" rtl="0" algn="l">
              <a:spcBef>
                <a:spcPts val="0"/>
              </a:spcBef>
              <a:spcAft>
                <a:spcPts val="0"/>
              </a:spcAft>
              <a:buSzPts val="1400"/>
              <a:buChar char="●"/>
            </a:pPr>
            <a:r>
              <a:rPr lang="en"/>
              <a:t>However, Binance is the largest centralized crypto exchange with $22.2 billion in trading volume over the same period. Coinbase, meanwhile, logged $3.1 billion.</a:t>
            </a:r>
            <a:endParaRPr/>
          </a:p>
          <a:p>
            <a:pPr indent="-317500" lvl="0" marL="457200" rtl="0" algn="l">
              <a:spcBef>
                <a:spcPts val="0"/>
              </a:spcBef>
              <a:spcAft>
                <a:spcPts val="0"/>
              </a:spcAft>
              <a:buSzPts val="1400"/>
              <a:buChar char="●"/>
            </a:pPr>
            <a:r>
              <a:rPr lang="en"/>
              <a:t>Uniswap has four fee tiers: 0.01%, 0.05%, 0.30% and 1.00%. Depending on the pair you trade, you could be charged as low as a 0.01% fee or as high as a 1% fee.</a:t>
            </a:r>
            <a:endParaRPr/>
          </a:p>
          <a:p>
            <a:pPr indent="-317500" lvl="0" marL="457200" rtl="0" algn="l">
              <a:spcBef>
                <a:spcPts val="0"/>
              </a:spcBef>
              <a:spcAft>
                <a:spcPts val="0"/>
              </a:spcAft>
              <a:buSzPts val="1400"/>
              <a:buChar char="●"/>
            </a:pPr>
            <a:r>
              <a:rPr lang="en"/>
              <a:t>Stablecoin pairs like USDC/USDT on Uniswap have usually low fees while altcoin pairs tend to have higher fees, which you can check out on Uniswap’s overview page.</a:t>
            </a:r>
            <a:endParaRPr/>
          </a:p>
          <a:p>
            <a:pPr indent="-317500" lvl="0" marL="457200" rtl="0" algn="l">
              <a:spcBef>
                <a:spcPts val="0"/>
              </a:spcBef>
              <a:spcAft>
                <a:spcPts val="0"/>
              </a:spcAft>
              <a:buSzPts val="1400"/>
              <a:buChar char="●"/>
            </a:pPr>
            <a:r>
              <a:rPr lang="en"/>
              <a:t>Binance, on the other hand, has very low trading fees starting from 0.10%.</a:t>
            </a:r>
            <a:endParaRPr/>
          </a:p>
          <a:p>
            <a:pPr indent="-317500" lvl="0" marL="457200" rtl="0" algn="l">
              <a:spcBef>
                <a:spcPts val="0"/>
              </a:spcBef>
              <a:spcAft>
                <a:spcPts val="0"/>
              </a:spcAft>
              <a:buSzPts val="1400"/>
              <a:buChar char="●"/>
            </a:pPr>
            <a:r>
              <a:rPr lang="en"/>
              <a:t>The research used a metric called market depth to compare liquidity across Uniswap v3 and the centralized exchanges. Market depth, a common method used to measure liquidity on exchanges, shows how much of one asset can be traded for another at a given price level. For an Ether/USD trading pair, a trader who executes a single $5-million trade can save about $24,000 on Uniswap v3 compared with Coinbase, according the research.</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4"/>
          <p:cNvSpPr txBox="1"/>
          <p:nvPr>
            <p:ph type="title"/>
          </p:nvPr>
        </p:nvSpPr>
        <p:spPr>
          <a:xfrm>
            <a:off x="1672050" y="1253625"/>
            <a:ext cx="57999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How to buy Ethereum in Pakistan</a:t>
            </a:r>
            <a:endParaRPr sz="5500"/>
          </a:p>
        </p:txBody>
      </p:sp>
      <p:sp>
        <p:nvSpPr>
          <p:cNvPr id="625" name="Google Shape;625;p94"/>
          <p:cNvSpPr txBox="1"/>
          <p:nvPr>
            <p:ph idx="1" type="subTitle"/>
          </p:nvPr>
        </p:nvSpPr>
        <p:spPr>
          <a:xfrm>
            <a:off x="1358400" y="3422725"/>
            <a:ext cx="6374400" cy="4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https://www.techjuice.pk/how-to-buy-ethereum-in-pakistan/</a:t>
            </a:r>
            <a:r>
              <a:rPr lang="en"/>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95"/>
          <p:cNvPicPr preferRelativeResize="0"/>
          <p:nvPr/>
        </p:nvPicPr>
        <p:blipFill>
          <a:blip r:embed="rId3">
            <a:alphaModFix/>
          </a:blip>
          <a:stretch>
            <a:fillRect/>
          </a:stretch>
        </p:blipFill>
        <p:spPr>
          <a:xfrm>
            <a:off x="1752600" y="152400"/>
            <a:ext cx="5601843" cy="48387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6"/>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ERC-20?</a:t>
            </a:r>
            <a:endParaRPr/>
          </a:p>
        </p:txBody>
      </p:sp>
      <p:sp>
        <p:nvSpPr>
          <p:cNvPr id="636" name="Google Shape;636;p96"/>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Ethereum Request for Comment 20 (ERC-20) is the implemented standard for fungible tokens created using the Ethereum blockchain. </a:t>
            </a:r>
            <a:r>
              <a:rPr lang="en"/>
              <a:t>It is the technical standard used in many new tokens created using the Ethereum ecosystem.</a:t>
            </a:r>
            <a:endParaRPr/>
          </a:p>
          <a:p>
            <a:pPr indent="-317500" lvl="0" marL="457200" rtl="0" algn="l">
              <a:spcBef>
                <a:spcPts val="0"/>
              </a:spcBef>
              <a:spcAft>
                <a:spcPts val="0"/>
              </a:spcAft>
              <a:buSzPts val="1400"/>
              <a:buChar char="●"/>
            </a:pPr>
            <a:r>
              <a:rPr lang="en"/>
              <a:t>A fungible token is one that is interchangeable with another token—where the well-known non-fungible tokens (NFTs) are not interchangeable.</a:t>
            </a:r>
            <a:endParaRPr/>
          </a:p>
          <a:p>
            <a:pPr indent="-317500" lvl="0" marL="457200" rtl="0" algn="l">
              <a:spcBef>
                <a:spcPts val="0"/>
              </a:spcBef>
              <a:spcAft>
                <a:spcPts val="0"/>
              </a:spcAft>
              <a:buSzPts val="1400"/>
              <a:buChar char="●"/>
            </a:pPr>
            <a:r>
              <a:rPr lang="en"/>
              <a:t>It guides the creation of new tokens on the Ethereum blockchain so that they are interchangeable with other tokens used within smart contracts.</a:t>
            </a:r>
            <a:endParaRPr/>
          </a:p>
          <a:p>
            <a:pPr indent="-317500" lvl="0" marL="457200" rtl="0" algn="l">
              <a:spcBef>
                <a:spcPts val="0"/>
              </a:spcBef>
              <a:spcAft>
                <a:spcPts val="0"/>
              </a:spcAft>
              <a:buSzPts val="1400"/>
              <a:buChar char="●"/>
            </a:pPr>
            <a:r>
              <a:rPr lang="en"/>
              <a:t>Smart contracts were becoming more popular in 2015, but several issues needed to be addressed. Because anyone could make a token, many were being created. However, there wasn't a way to ensure that all of the different tokens could be created, used, or exchanged. </a:t>
            </a:r>
            <a:endParaRPr/>
          </a:p>
          <a:p>
            <a:pPr indent="-317500" lvl="0" marL="457200" rtl="0" algn="l">
              <a:spcBef>
                <a:spcPts val="0"/>
              </a:spcBef>
              <a:spcAft>
                <a:spcPts val="0"/>
              </a:spcAft>
              <a:buSzPts val="1400"/>
              <a:buChar char="●"/>
            </a:pPr>
            <a:r>
              <a:rPr lang="en"/>
              <a:t>Without a standardized methodology for tokens, every application would need its own token, and users would need to find a way to convert them back and forth between the hundreds of apps being developed.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Your ERC20 Token</a:t>
            </a:r>
            <a:endParaRPr/>
          </a:p>
        </p:txBody>
      </p:sp>
      <p:sp>
        <p:nvSpPr>
          <p:cNvPr id="642" name="Google Shape;642;p97"/>
          <p:cNvSpPr txBox="1"/>
          <p:nvPr>
            <p:ph idx="1" type="body"/>
          </p:nvPr>
        </p:nvSpPr>
        <p:spPr>
          <a:xfrm>
            <a:off x="720000" y="1152475"/>
            <a:ext cx="7704000" cy="6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your own ERC-20 token using your name on Goerli Testnet e.g. ZiaCoin</a:t>
            </a:r>
            <a:endParaRPr/>
          </a:p>
          <a:p>
            <a:pPr indent="0" lvl="0" marL="0" rtl="0" algn="l">
              <a:spcBef>
                <a:spcPts val="0"/>
              </a:spcBef>
              <a:spcAft>
                <a:spcPts val="0"/>
              </a:spcAft>
              <a:buNone/>
            </a:pPr>
            <a:r>
              <a:rPr lang="en" u="sng">
                <a:solidFill>
                  <a:schemeClr val="hlink"/>
                </a:solidFill>
                <a:hlinkClick r:id="rId3"/>
              </a:rPr>
              <a:t>https://www.smartcontracts.tools/token-generator/create/ethereum/</a:t>
            </a:r>
            <a:endParaRPr/>
          </a:p>
          <a:p>
            <a:pPr indent="0" lvl="0" marL="0" rtl="0" algn="l">
              <a:spcBef>
                <a:spcPts val="0"/>
              </a:spcBef>
              <a:spcAft>
                <a:spcPts val="0"/>
              </a:spcAft>
              <a:buNone/>
            </a:pPr>
            <a:r>
              <a:t/>
            </a:r>
            <a:endParaRPr/>
          </a:p>
        </p:txBody>
      </p:sp>
      <p:pic>
        <p:nvPicPr>
          <p:cNvPr id="643" name="Google Shape;643;p97"/>
          <p:cNvPicPr preferRelativeResize="0"/>
          <p:nvPr/>
        </p:nvPicPr>
        <p:blipFill>
          <a:blip r:embed="rId4">
            <a:alphaModFix/>
          </a:blip>
          <a:stretch>
            <a:fillRect/>
          </a:stretch>
        </p:blipFill>
        <p:spPr>
          <a:xfrm>
            <a:off x="1676400" y="1921075"/>
            <a:ext cx="4923581" cy="30700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98"/>
          <p:cNvPicPr preferRelativeResize="0"/>
          <p:nvPr/>
        </p:nvPicPr>
        <p:blipFill>
          <a:blip r:embed="rId3">
            <a:alphaModFix/>
          </a:blip>
          <a:stretch>
            <a:fillRect/>
          </a:stretch>
        </p:blipFill>
        <p:spPr>
          <a:xfrm>
            <a:off x="457200" y="0"/>
            <a:ext cx="8203960" cy="5143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99"/>
          <p:cNvPicPr preferRelativeResize="0"/>
          <p:nvPr/>
        </p:nvPicPr>
        <p:blipFill>
          <a:blip r:embed="rId3">
            <a:alphaModFix/>
          </a:blip>
          <a:stretch>
            <a:fillRect/>
          </a:stretch>
        </p:blipFill>
        <p:spPr>
          <a:xfrm>
            <a:off x="442725" y="198675"/>
            <a:ext cx="2273140" cy="4838698"/>
          </a:xfrm>
          <a:prstGeom prst="rect">
            <a:avLst/>
          </a:prstGeom>
          <a:noFill/>
          <a:ln>
            <a:noFill/>
          </a:ln>
        </p:spPr>
      </p:pic>
      <p:pic>
        <p:nvPicPr>
          <p:cNvPr id="654" name="Google Shape;654;p99"/>
          <p:cNvPicPr preferRelativeResize="0"/>
          <p:nvPr/>
        </p:nvPicPr>
        <p:blipFill>
          <a:blip r:embed="rId4">
            <a:alphaModFix/>
          </a:blip>
          <a:stretch>
            <a:fillRect/>
          </a:stretch>
        </p:blipFill>
        <p:spPr>
          <a:xfrm>
            <a:off x="2868265" y="152400"/>
            <a:ext cx="6123335" cy="2945604"/>
          </a:xfrm>
          <a:prstGeom prst="rect">
            <a:avLst/>
          </a:prstGeom>
          <a:noFill/>
          <a:ln>
            <a:noFill/>
          </a:ln>
        </p:spPr>
      </p:pic>
      <p:sp>
        <p:nvSpPr>
          <p:cNvPr id="655" name="Google Shape;655;p99"/>
          <p:cNvSpPr txBox="1"/>
          <p:nvPr/>
        </p:nvSpPr>
        <p:spPr>
          <a:xfrm>
            <a:off x="2868275" y="3098000"/>
            <a:ext cx="60675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ZiaCoin (ZIA)</a:t>
            </a:r>
            <a:endParaRPr/>
          </a:p>
          <a:p>
            <a:pPr indent="0" lvl="0" marL="0" rtl="0" algn="l">
              <a:spcBef>
                <a:spcPts val="0"/>
              </a:spcBef>
              <a:spcAft>
                <a:spcPts val="0"/>
              </a:spcAft>
              <a:buNone/>
            </a:pPr>
            <a:r>
              <a:rPr lang="en"/>
              <a:t>Contract Address: 0x73bf59cE49925b3be66a1c3B0ed1bf9E0a5C23Bb</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161A1E"/>
                </a:solidFill>
                <a:highlight>
                  <a:srgbClr val="FEFFFB"/>
                </a:highlight>
                <a:latin typeface="Roboto"/>
                <a:ea typeface="Roboto"/>
                <a:cs typeface="Roboto"/>
                <a:sym typeface="Roboto"/>
              </a:rPr>
              <a:t>Transaction Hash: </a:t>
            </a:r>
            <a:endParaRPr sz="1200">
              <a:solidFill>
                <a:srgbClr val="161A1E"/>
              </a:solidFill>
              <a:highlight>
                <a:srgbClr val="FEFFFB"/>
              </a:highlight>
              <a:latin typeface="Roboto"/>
              <a:ea typeface="Roboto"/>
              <a:cs typeface="Roboto"/>
              <a:sym typeface="Roboto"/>
            </a:endParaRPr>
          </a:p>
          <a:p>
            <a:pPr indent="0" lvl="0" marL="0" rtl="0" algn="l">
              <a:spcBef>
                <a:spcPts val="0"/>
              </a:spcBef>
              <a:spcAft>
                <a:spcPts val="0"/>
              </a:spcAft>
              <a:buNone/>
            </a:pPr>
            <a:r>
              <a:rPr lang="en" sz="1200" u="sng">
                <a:solidFill>
                  <a:srgbClr val="092343"/>
                </a:solidFill>
                <a:highlight>
                  <a:srgbClr val="FEFFFB"/>
                </a:highlight>
                <a:latin typeface="Roboto"/>
                <a:ea typeface="Roboto"/>
                <a:cs typeface="Roboto"/>
                <a:sym typeface="Roboto"/>
                <a:hlinkClick r:id="rId5">
                  <a:extLst>
                    <a:ext uri="{A12FA001-AC4F-418D-AE19-62706E023703}">
                      <ahyp:hlinkClr val="tx"/>
                    </a:ext>
                  </a:extLst>
                </a:hlinkClick>
              </a:rPr>
              <a:t>0x2f8b013a82f6575afd9ca3ddd4a3b8c923ef51970bd7d6ce5bf68072f1c72044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100"/>
          <p:cNvPicPr preferRelativeResize="0"/>
          <p:nvPr/>
        </p:nvPicPr>
        <p:blipFill>
          <a:blip r:embed="rId3">
            <a:alphaModFix/>
          </a:blip>
          <a:stretch>
            <a:fillRect/>
          </a:stretch>
        </p:blipFill>
        <p:spPr>
          <a:xfrm>
            <a:off x="7046750" y="903500"/>
            <a:ext cx="1951175" cy="3262726"/>
          </a:xfrm>
          <a:prstGeom prst="rect">
            <a:avLst/>
          </a:prstGeom>
          <a:noFill/>
          <a:ln>
            <a:noFill/>
          </a:ln>
        </p:spPr>
      </p:pic>
      <p:pic>
        <p:nvPicPr>
          <p:cNvPr id="661" name="Google Shape;661;p100"/>
          <p:cNvPicPr preferRelativeResize="0"/>
          <p:nvPr/>
        </p:nvPicPr>
        <p:blipFill>
          <a:blip r:embed="rId4">
            <a:alphaModFix/>
          </a:blip>
          <a:stretch>
            <a:fillRect/>
          </a:stretch>
        </p:blipFill>
        <p:spPr>
          <a:xfrm>
            <a:off x="4778475" y="914400"/>
            <a:ext cx="1951176" cy="3262716"/>
          </a:xfrm>
          <a:prstGeom prst="rect">
            <a:avLst/>
          </a:prstGeom>
          <a:noFill/>
          <a:ln>
            <a:noFill/>
          </a:ln>
        </p:spPr>
      </p:pic>
      <p:pic>
        <p:nvPicPr>
          <p:cNvPr id="662" name="Google Shape;662;p100"/>
          <p:cNvPicPr preferRelativeResize="0"/>
          <p:nvPr/>
        </p:nvPicPr>
        <p:blipFill>
          <a:blip r:embed="rId5">
            <a:alphaModFix/>
          </a:blip>
          <a:stretch>
            <a:fillRect/>
          </a:stretch>
        </p:blipFill>
        <p:spPr>
          <a:xfrm>
            <a:off x="2667000" y="914400"/>
            <a:ext cx="1951176" cy="3271876"/>
          </a:xfrm>
          <a:prstGeom prst="rect">
            <a:avLst/>
          </a:prstGeom>
          <a:noFill/>
          <a:ln>
            <a:noFill/>
          </a:ln>
        </p:spPr>
      </p:pic>
      <p:pic>
        <p:nvPicPr>
          <p:cNvPr id="663" name="Google Shape;663;p100"/>
          <p:cNvPicPr preferRelativeResize="0"/>
          <p:nvPr/>
        </p:nvPicPr>
        <p:blipFill>
          <a:blip r:embed="rId6">
            <a:alphaModFix/>
          </a:blip>
          <a:stretch>
            <a:fillRect/>
          </a:stretch>
        </p:blipFill>
        <p:spPr>
          <a:xfrm>
            <a:off x="371725" y="914400"/>
            <a:ext cx="1951174" cy="3275400"/>
          </a:xfrm>
          <a:prstGeom prst="rect">
            <a:avLst/>
          </a:prstGeom>
          <a:noFill/>
          <a:ln>
            <a:noFill/>
          </a:ln>
        </p:spPr>
      </p:pic>
      <p:sp>
        <p:nvSpPr>
          <p:cNvPr id="664" name="Google Shape;664;p100"/>
          <p:cNvSpPr txBox="1"/>
          <p:nvPr/>
        </p:nvSpPr>
        <p:spPr>
          <a:xfrm>
            <a:off x="2670400" y="355375"/>
            <a:ext cx="40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hakra Petch"/>
                <a:ea typeface="Chakra Petch"/>
                <a:cs typeface="Chakra Petch"/>
                <a:sym typeface="Chakra Petch"/>
              </a:rPr>
              <a:t>Importing Token in the Metamask Wallet</a:t>
            </a:r>
            <a:endParaRPr b="1">
              <a:latin typeface="Chakra Petch"/>
              <a:ea typeface="Chakra Petch"/>
              <a:cs typeface="Chakra Petch"/>
              <a:sym typeface="Chakra Petch"/>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101"/>
          <p:cNvPicPr preferRelativeResize="0"/>
          <p:nvPr/>
        </p:nvPicPr>
        <p:blipFill>
          <a:blip r:embed="rId3">
            <a:alphaModFix/>
          </a:blip>
          <a:stretch>
            <a:fillRect/>
          </a:stretch>
        </p:blipFill>
        <p:spPr>
          <a:xfrm>
            <a:off x="152400" y="152400"/>
            <a:ext cx="8839204" cy="47778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Ideas of Web3</a:t>
            </a:r>
            <a:endParaRPr/>
          </a:p>
        </p:txBody>
      </p:sp>
      <p:sp>
        <p:nvSpPr>
          <p:cNvPr id="357" name="Google Shape;357;p4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Web3 is decentralized:</a:t>
            </a:r>
            <a:r>
              <a:rPr lang="en" sz="1800"/>
              <a:t> instead of large swathes of the internet controlled and owned by centralized entities, ownership gets distributed amongst its builders and users.</a:t>
            </a:r>
            <a:endParaRPr sz="1800"/>
          </a:p>
          <a:p>
            <a:pPr indent="-342900" lvl="0" marL="457200" rtl="0" algn="l">
              <a:spcBef>
                <a:spcPts val="0"/>
              </a:spcBef>
              <a:spcAft>
                <a:spcPts val="0"/>
              </a:spcAft>
              <a:buSzPts val="1800"/>
              <a:buChar char="●"/>
            </a:pPr>
            <a:r>
              <a:rPr b="1" lang="en" sz="1800"/>
              <a:t>Web3 is permissionless:</a:t>
            </a:r>
            <a:r>
              <a:rPr lang="en" sz="1800"/>
              <a:t> everyone has equal access to participate in Web3, and no one gets excluded.</a:t>
            </a:r>
            <a:endParaRPr sz="1800"/>
          </a:p>
          <a:p>
            <a:pPr indent="-342900" lvl="0" marL="457200" rtl="0" algn="l">
              <a:spcBef>
                <a:spcPts val="0"/>
              </a:spcBef>
              <a:spcAft>
                <a:spcPts val="0"/>
              </a:spcAft>
              <a:buSzPts val="1800"/>
              <a:buChar char="●"/>
            </a:pPr>
            <a:r>
              <a:rPr b="1" lang="en" sz="1800"/>
              <a:t>Web3 has native payments:</a:t>
            </a:r>
            <a:r>
              <a:rPr lang="en" sz="1800"/>
              <a:t> it uses cryptocurrency for spending and sending money online instead of relying on the outdated infrastructure of banks and payment processors.</a:t>
            </a:r>
            <a:endParaRPr sz="1800"/>
          </a:p>
          <a:p>
            <a:pPr indent="-342900" lvl="0" marL="457200" rtl="0" algn="l">
              <a:spcBef>
                <a:spcPts val="0"/>
              </a:spcBef>
              <a:spcAft>
                <a:spcPts val="0"/>
              </a:spcAft>
              <a:buSzPts val="1800"/>
              <a:buChar char="●"/>
            </a:pPr>
            <a:r>
              <a:rPr b="1" lang="en" sz="1800"/>
              <a:t>Web3 is trustless:</a:t>
            </a:r>
            <a:r>
              <a:rPr lang="en" sz="1800"/>
              <a:t> it operates using incentives and economic mechanisms instead of relying on trusted third-parties.</a:t>
            </a:r>
            <a:endParaRPr sz="1800"/>
          </a:p>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102"/>
          <p:cNvPicPr preferRelativeResize="0"/>
          <p:nvPr/>
        </p:nvPicPr>
        <p:blipFill>
          <a:blip r:embed="rId3">
            <a:alphaModFix/>
          </a:blip>
          <a:stretch>
            <a:fillRect/>
          </a:stretch>
        </p:blipFill>
        <p:spPr>
          <a:xfrm>
            <a:off x="762000" y="152400"/>
            <a:ext cx="7439683"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NFTs?</a:t>
            </a:r>
            <a:endParaRPr/>
          </a:p>
        </p:txBody>
      </p:sp>
      <p:sp>
        <p:nvSpPr>
          <p:cNvPr id="680" name="Google Shape;680;p10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Non-fungible tokens (NFTs) are cryptographic assets on a blockchain with unique identification codes and metadata that distinguish them from each other.</a:t>
            </a:r>
            <a:endParaRPr sz="1500"/>
          </a:p>
          <a:p>
            <a:pPr indent="-323850" lvl="0" marL="457200" rtl="0" algn="l">
              <a:spcBef>
                <a:spcPts val="0"/>
              </a:spcBef>
              <a:spcAft>
                <a:spcPts val="0"/>
              </a:spcAft>
              <a:buSzPts val="1500"/>
              <a:buChar char="●"/>
            </a:pPr>
            <a:r>
              <a:rPr lang="en" sz="1500"/>
              <a:t>Unlike cryptocurrencies, they cannot be traded or exchanged at equivalency. This differs from fungible tokens like cryptocurrencies, which are identical to each other and, therefore, can serve as a medium for commercial transactions.</a:t>
            </a:r>
            <a:endParaRPr sz="1500"/>
          </a:p>
          <a:p>
            <a:pPr indent="-323850" lvl="0" marL="457200" rtl="0" algn="l">
              <a:spcBef>
                <a:spcPts val="0"/>
              </a:spcBef>
              <a:spcAft>
                <a:spcPts val="0"/>
              </a:spcAft>
              <a:buSzPts val="1500"/>
              <a:buChar char="●"/>
            </a:pPr>
            <a:r>
              <a:rPr lang="en" sz="1500"/>
              <a:t>NFTs (non-fungible tokens) are unique cryptographic tokens that exist on a blockchain and cannot be replicated.</a:t>
            </a:r>
            <a:endParaRPr sz="1500"/>
          </a:p>
          <a:p>
            <a:pPr indent="-323850" lvl="0" marL="457200" rtl="0" algn="l">
              <a:spcBef>
                <a:spcPts val="0"/>
              </a:spcBef>
              <a:spcAft>
                <a:spcPts val="0"/>
              </a:spcAft>
              <a:buSzPts val="1500"/>
              <a:buChar char="●"/>
            </a:pPr>
            <a:r>
              <a:rPr lang="en" sz="1500"/>
              <a:t>NFTs can represent real-world items like artwork and real estate.</a:t>
            </a:r>
            <a:endParaRPr sz="1500"/>
          </a:p>
          <a:p>
            <a:pPr indent="-323850" lvl="0" marL="457200" rtl="0" algn="l">
              <a:spcBef>
                <a:spcPts val="0"/>
              </a:spcBef>
              <a:spcAft>
                <a:spcPts val="0"/>
              </a:spcAft>
              <a:buSzPts val="1500"/>
              <a:buChar char="●"/>
            </a:pPr>
            <a:r>
              <a:rPr lang="en" sz="1500"/>
              <a:t>"Tokenizing" these real-world tangible assets makes buying, selling, and trading them more efficient while reducing the probability of fraud.</a:t>
            </a:r>
            <a:endParaRPr sz="1500"/>
          </a:p>
          <a:p>
            <a:pPr indent="-323850" lvl="0" marL="457200" rtl="0" algn="l">
              <a:spcBef>
                <a:spcPts val="0"/>
              </a:spcBef>
              <a:spcAft>
                <a:spcPts val="0"/>
              </a:spcAft>
              <a:buSzPts val="1500"/>
              <a:buChar char="●"/>
            </a:pPr>
            <a:r>
              <a:rPr lang="en" sz="1500"/>
              <a:t>NFTs can also function to represent individuals' identities, property rights, and more.</a:t>
            </a:r>
            <a:endParaRPr sz="1500"/>
          </a:p>
          <a:p>
            <a:pPr indent="-323850" lvl="0" marL="457200" rtl="0" algn="l">
              <a:spcBef>
                <a:spcPts val="0"/>
              </a:spcBef>
              <a:spcAft>
                <a:spcPts val="0"/>
              </a:spcAft>
              <a:buSzPts val="1500"/>
              <a:buChar char="●"/>
            </a:pPr>
            <a:r>
              <a:rPr lang="en" sz="1500"/>
              <a:t>Collectors have sought NFTs as their value initially soared, but has since moderated.</a:t>
            </a:r>
            <a:endParaRPr sz="15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4"/>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OpenSea?</a:t>
            </a:r>
            <a:endParaRPr/>
          </a:p>
        </p:txBody>
      </p:sp>
      <p:sp>
        <p:nvSpPr>
          <p:cNvPr id="686" name="Google Shape;686;p104"/>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world's first and largest digital marketplace for crypto collectibles and non-fungible tokens (NFTs). Buy, sell, and discover exclusive digital items.</a:t>
            </a:r>
            <a:endParaRPr sz="1500"/>
          </a:p>
          <a:p>
            <a:pPr indent="-323850" lvl="0" marL="457200" rtl="0" algn="l">
              <a:spcBef>
                <a:spcPts val="0"/>
              </a:spcBef>
              <a:spcAft>
                <a:spcPts val="0"/>
              </a:spcAft>
              <a:buSzPts val="1500"/>
              <a:buChar char="●"/>
            </a:pPr>
            <a:r>
              <a:rPr lang="en" sz="1500"/>
              <a:t>Is the first ever decentralized NFT marketplace built on the Ethereum blockchain and is currently the largest.</a:t>
            </a:r>
            <a:endParaRPr sz="1500"/>
          </a:p>
          <a:p>
            <a:pPr indent="-323850" lvl="0" marL="457200" rtl="0" algn="l">
              <a:spcBef>
                <a:spcPts val="0"/>
              </a:spcBef>
              <a:spcAft>
                <a:spcPts val="0"/>
              </a:spcAft>
              <a:buSzPts val="1500"/>
              <a:buChar char="●"/>
            </a:pPr>
            <a:r>
              <a:rPr lang="en" sz="1500"/>
              <a:t>OpenSea is a regionalized peer-based marketplace for trading rare and unique digital assets.</a:t>
            </a:r>
            <a:endParaRPr sz="1500"/>
          </a:p>
          <a:p>
            <a:pPr indent="-323850" lvl="0" marL="457200" rtl="0" algn="l">
              <a:spcBef>
                <a:spcPts val="0"/>
              </a:spcBef>
              <a:spcAft>
                <a:spcPts val="0"/>
              </a:spcAft>
              <a:buSzPts val="1500"/>
              <a:buChar char="●"/>
            </a:pPr>
            <a:r>
              <a:rPr lang="en" sz="1500"/>
              <a:t>Whether it’s collectibles, arts, or gaming items developed on NFT (non-fungible token) technology and flow on the blockchain of Ethereum, an investor can buy, sell, and trade these on OpenSea.</a:t>
            </a:r>
            <a:endParaRPr sz="1500"/>
          </a:p>
          <a:p>
            <a:pPr indent="-323850" lvl="0" marL="457200" rtl="0" algn="l">
              <a:spcBef>
                <a:spcPts val="0"/>
              </a:spcBef>
              <a:spcAft>
                <a:spcPts val="0"/>
              </a:spcAft>
              <a:buSzPts val="1500"/>
              <a:buChar char="●"/>
            </a:pPr>
            <a:r>
              <a:rPr lang="en" sz="1500"/>
              <a:t>platform has over 1 million users in 2022.</a:t>
            </a:r>
            <a:endParaRPr sz="1500"/>
          </a:p>
          <a:p>
            <a:pPr indent="-323850" lvl="0" marL="457200" rtl="0" algn="l">
              <a:spcBef>
                <a:spcPts val="0"/>
              </a:spcBef>
              <a:spcAft>
                <a:spcPts val="0"/>
              </a:spcAft>
              <a:buSzPts val="1500"/>
              <a:buChar char="●"/>
            </a:pPr>
            <a:r>
              <a:rPr lang="en" sz="1500"/>
              <a:t>It has recently entered the Alexa 500 Most Visited Websites, with a total of 121.7 million views.</a:t>
            </a:r>
            <a:endParaRPr sz="1500"/>
          </a:p>
          <a:p>
            <a:pPr indent="-323850" lvl="0" marL="457200" rtl="0" algn="l">
              <a:spcBef>
                <a:spcPts val="0"/>
              </a:spcBef>
              <a:spcAft>
                <a:spcPts val="0"/>
              </a:spcAft>
              <a:buSzPts val="1500"/>
              <a:buChar char="●"/>
            </a:pPr>
            <a:r>
              <a:rPr lang="en" sz="1500"/>
              <a:t>Over 80 million different types of NFTs are available for trade on OpenSea.</a:t>
            </a:r>
            <a:endParaRPr sz="1500"/>
          </a:p>
          <a:p>
            <a:pPr indent="-323850" lvl="0" marL="457200" rtl="0" algn="l">
              <a:spcBef>
                <a:spcPts val="0"/>
              </a:spcBef>
              <a:spcAft>
                <a:spcPts val="0"/>
              </a:spcAft>
              <a:buSzPts val="1500"/>
              <a:buChar char="●"/>
            </a:pPr>
            <a:r>
              <a:rPr lang="en" sz="1500"/>
              <a:t>Over 80% of the free NFTs created on OpenSea are either fraudulent or spam.</a:t>
            </a:r>
            <a:endParaRPr sz="1500"/>
          </a:p>
        </p:txBody>
      </p:sp>
      <p:pic>
        <p:nvPicPr>
          <p:cNvPr id="687" name="Google Shape;687;p104"/>
          <p:cNvPicPr preferRelativeResize="0"/>
          <p:nvPr/>
        </p:nvPicPr>
        <p:blipFill>
          <a:blip r:embed="rId3">
            <a:alphaModFix/>
          </a:blip>
          <a:stretch>
            <a:fillRect/>
          </a:stretch>
        </p:blipFill>
        <p:spPr>
          <a:xfrm>
            <a:off x="5785025" y="76900"/>
            <a:ext cx="840975" cy="840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105"/>
          <p:cNvPicPr preferRelativeResize="0"/>
          <p:nvPr/>
        </p:nvPicPr>
        <p:blipFill>
          <a:blip r:embed="rId3">
            <a:alphaModFix/>
          </a:blip>
          <a:stretch>
            <a:fillRect/>
          </a:stretch>
        </p:blipFill>
        <p:spPr>
          <a:xfrm>
            <a:off x="152400" y="152400"/>
            <a:ext cx="8769613" cy="483870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106"/>
          <p:cNvPicPr preferRelativeResize="0"/>
          <p:nvPr/>
        </p:nvPicPr>
        <p:blipFill>
          <a:blip r:embed="rId3">
            <a:alphaModFix/>
          </a:blip>
          <a:stretch>
            <a:fillRect/>
          </a:stretch>
        </p:blipFill>
        <p:spPr>
          <a:xfrm>
            <a:off x="838200" y="152400"/>
            <a:ext cx="7484631" cy="483869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107"/>
          <p:cNvPicPr preferRelativeResize="0"/>
          <p:nvPr/>
        </p:nvPicPr>
        <p:blipFill>
          <a:blip r:embed="rId3">
            <a:alphaModFix/>
          </a:blip>
          <a:stretch>
            <a:fillRect/>
          </a:stretch>
        </p:blipFill>
        <p:spPr>
          <a:xfrm>
            <a:off x="3226367" y="152400"/>
            <a:ext cx="2691265" cy="4838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108"/>
          <p:cNvPicPr preferRelativeResize="0"/>
          <p:nvPr/>
        </p:nvPicPr>
        <p:blipFill>
          <a:blip r:embed="rId3">
            <a:alphaModFix/>
          </a:blip>
          <a:stretch>
            <a:fillRect/>
          </a:stretch>
        </p:blipFill>
        <p:spPr>
          <a:xfrm>
            <a:off x="829684" y="152400"/>
            <a:ext cx="7484631" cy="483869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109"/>
          <p:cNvPicPr preferRelativeResize="0"/>
          <p:nvPr/>
        </p:nvPicPr>
        <p:blipFill>
          <a:blip r:embed="rId3">
            <a:alphaModFix/>
          </a:blip>
          <a:stretch>
            <a:fillRect/>
          </a:stretch>
        </p:blipFill>
        <p:spPr>
          <a:xfrm>
            <a:off x="1152518" y="152400"/>
            <a:ext cx="6838963" cy="4838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110"/>
          <p:cNvPicPr preferRelativeResize="0"/>
          <p:nvPr/>
        </p:nvPicPr>
        <p:blipFill>
          <a:blip r:embed="rId3">
            <a:alphaModFix/>
          </a:blip>
          <a:stretch>
            <a:fillRect/>
          </a:stretch>
        </p:blipFill>
        <p:spPr>
          <a:xfrm>
            <a:off x="479475" y="450700"/>
            <a:ext cx="8069576" cy="4692799"/>
          </a:xfrm>
          <a:prstGeom prst="rect">
            <a:avLst/>
          </a:prstGeom>
          <a:noFill/>
          <a:ln>
            <a:noFill/>
          </a:ln>
        </p:spPr>
      </p:pic>
      <p:sp>
        <p:nvSpPr>
          <p:cNvPr id="718" name="Google Shape;718;p110"/>
          <p:cNvSpPr txBox="1"/>
          <p:nvPr/>
        </p:nvSpPr>
        <p:spPr>
          <a:xfrm>
            <a:off x="0" y="0"/>
            <a:ext cx="8992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https://testnets.opensea.io/assets/goerli/0xf4910c763ed4e47a585e2d34baa9a4b611ae448c/107511843107062399913827952737187322873231599781756762181812533941645749518337/</a:t>
            </a:r>
            <a:r>
              <a:rPr lang="en" sz="1150">
                <a:solidFill>
                  <a:srgbClr val="0000FF"/>
                </a:solidFill>
                <a:highlight>
                  <a:srgbClr val="FFFFFF"/>
                </a:highlight>
              </a:rPr>
              <a:t> </a:t>
            </a:r>
            <a:endParaRPr>
              <a:solidFill>
                <a:srgbClr val="0000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111"/>
          <p:cNvPicPr preferRelativeResize="0"/>
          <p:nvPr/>
        </p:nvPicPr>
        <p:blipFill>
          <a:blip r:embed="rId3">
            <a:alphaModFix/>
          </a:blip>
          <a:stretch>
            <a:fillRect/>
          </a:stretch>
        </p:blipFill>
        <p:spPr>
          <a:xfrm>
            <a:off x="1012497" y="304800"/>
            <a:ext cx="7119007" cy="4838700"/>
          </a:xfrm>
          <a:prstGeom prst="rect">
            <a:avLst/>
          </a:prstGeom>
          <a:noFill/>
          <a:ln>
            <a:noFill/>
          </a:ln>
        </p:spPr>
      </p:pic>
      <p:sp>
        <p:nvSpPr>
          <p:cNvPr id="724" name="Google Shape;724;p111"/>
          <p:cNvSpPr txBox="1"/>
          <p:nvPr/>
        </p:nvSpPr>
        <p:spPr>
          <a:xfrm>
            <a:off x="891350" y="-3050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hakra Petch"/>
                <a:ea typeface="Chakra Petch"/>
                <a:cs typeface="Chakra Petch"/>
                <a:sym typeface="Chakra Petch"/>
              </a:rPr>
              <a:t>Moved to the Miannet</a:t>
            </a:r>
            <a:endParaRPr>
              <a:latin typeface="Chakra Petch"/>
              <a:ea typeface="Chakra Petch"/>
              <a:cs typeface="Chakra Petch"/>
              <a:sym typeface="Chakra Petch"/>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do we mean by </a:t>
            </a:r>
            <a:endParaRPr/>
          </a:p>
          <a:p>
            <a:pPr indent="0" lvl="0" marL="0" rtl="0" algn="ctr">
              <a:spcBef>
                <a:spcPts val="0"/>
              </a:spcBef>
              <a:spcAft>
                <a:spcPts val="0"/>
              </a:spcAft>
              <a:buNone/>
            </a:pPr>
            <a:r>
              <a:rPr lang="en"/>
              <a:t>“blockchains are trustless”?</a:t>
            </a:r>
            <a:endParaRPr/>
          </a:p>
        </p:txBody>
      </p:sp>
      <p:sp>
        <p:nvSpPr>
          <p:cNvPr id="363" name="Google Shape;363;p49"/>
          <p:cNvSpPr txBox="1"/>
          <p:nvPr/>
        </p:nvSpPr>
        <p:spPr>
          <a:xfrm>
            <a:off x="374975" y="1371600"/>
            <a:ext cx="83910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FFFFF"/>
                </a:solidFill>
              </a:rPr>
              <a:t>When we say blockchains are “trustless,” what we mean is that there are mechanisms in place by which all parties in the system can reach a consensus on what the canonical truth is. </a:t>
            </a:r>
            <a:endParaRPr sz="1900">
              <a:solidFill>
                <a:srgbClr val="FFFFFF"/>
              </a:solidFill>
            </a:endParaRPr>
          </a:p>
          <a:p>
            <a:pPr indent="0" lvl="0" marL="0" rtl="0" algn="l">
              <a:spcBef>
                <a:spcPts val="0"/>
              </a:spcBef>
              <a:spcAft>
                <a:spcPts val="0"/>
              </a:spcAft>
              <a:buNone/>
            </a:pPr>
            <a:r>
              <a:t/>
            </a:r>
            <a:endParaRPr sz="1900">
              <a:solidFill>
                <a:srgbClr val="FFFFFF"/>
              </a:solidFill>
            </a:endParaRPr>
          </a:p>
          <a:p>
            <a:pPr indent="0" lvl="0" marL="0" rtl="0" algn="l">
              <a:spcBef>
                <a:spcPts val="0"/>
              </a:spcBef>
              <a:spcAft>
                <a:spcPts val="0"/>
              </a:spcAft>
              <a:buNone/>
            </a:pPr>
            <a:r>
              <a:rPr lang="en" sz="1900">
                <a:solidFill>
                  <a:srgbClr val="FFFFFF"/>
                </a:solidFill>
              </a:rPr>
              <a:t>Power and trust is distributed (or shared) among the network’s stakeholders (e.g. developers, miners, and consumers), rather than concentrated in a single individual or entity (e.g. banks, governments, and financial institutions).</a:t>
            </a:r>
            <a:endParaRPr sz="1900">
              <a:solidFill>
                <a:srgbClr val="FFFFFF"/>
              </a:solidFill>
            </a:endParaRPr>
          </a:p>
          <a:p>
            <a:pPr indent="0" lvl="0" marL="0" rtl="0" algn="l">
              <a:spcBef>
                <a:spcPts val="0"/>
              </a:spcBef>
              <a:spcAft>
                <a:spcPts val="0"/>
              </a:spcAft>
              <a:buNone/>
            </a:pPr>
            <a:r>
              <a:t/>
            </a:r>
            <a:endParaRPr sz="1900">
              <a:solidFill>
                <a:srgbClr val="FFFFFF"/>
              </a:solidFill>
            </a:endParaRPr>
          </a:p>
          <a:p>
            <a:pPr indent="0" lvl="0" marL="0" rtl="0" algn="l">
              <a:spcBef>
                <a:spcPts val="0"/>
              </a:spcBef>
              <a:spcAft>
                <a:spcPts val="0"/>
              </a:spcAft>
              <a:buNone/>
            </a:pPr>
            <a:r>
              <a:rPr lang="en" sz="1900">
                <a:solidFill>
                  <a:srgbClr val="FFFFFF"/>
                </a:solidFill>
              </a:rPr>
              <a:t>Perhaps a more accurate way to describe blockchains is not as “trustless,” but as built on the basis of distributed trust: We are trusting everyone in aggregate.</a:t>
            </a:r>
            <a:endParaRPr sz="1900">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112"/>
          <p:cNvPicPr preferRelativeResize="0"/>
          <p:nvPr/>
        </p:nvPicPr>
        <p:blipFill>
          <a:blip r:embed="rId3">
            <a:alphaModFix/>
          </a:blip>
          <a:stretch>
            <a:fillRect/>
          </a:stretch>
        </p:blipFill>
        <p:spPr>
          <a:xfrm>
            <a:off x="813050" y="572275"/>
            <a:ext cx="7532877" cy="4575625"/>
          </a:xfrm>
          <a:prstGeom prst="rect">
            <a:avLst/>
          </a:prstGeom>
          <a:noFill/>
          <a:ln>
            <a:noFill/>
          </a:ln>
        </p:spPr>
      </p:pic>
      <p:sp>
        <p:nvSpPr>
          <p:cNvPr id="730" name="Google Shape;730;p112"/>
          <p:cNvSpPr txBox="1"/>
          <p:nvPr/>
        </p:nvSpPr>
        <p:spPr>
          <a:xfrm>
            <a:off x="0" y="0"/>
            <a:ext cx="8900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https://opensea.io/assets/ethereum/0x495f947276749ce646f68ac8c248420045cb7b5e/73782911227094328344895653986009542173456616826702744110379126603811542532097/</a:t>
            </a:r>
            <a:r>
              <a:rPr lang="en" sz="1150">
                <a:solidFill>
                  <a:srgbClr val="0000FF"/>
                </a:solidFill>
                <a:highlight>
                  <a:srgbClr val="FFFFFF"/>
                </a:highlight>
              </a:rPr>
              <a:t>   </a:t>
            </a:r>
            <a:r>
              <a:rPr b="1" lang="en" sz="1150">
                <a:solidFill>
                  <a:schemeClr val="dk1"/>
                </a:solidFill>
                <a:highlight>
                  <a:srgbClr val="FFFFFF"/>
                </a:highlight>
              </a:rPr>
              <a:t>Published Free on Mainnet</a:t>
            </a:r>
            <a:endParaRPr b="1">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113"/>
          <p:cNvPicPr preferRelativeResize="0"/>
          <p:nvPr/>
        </p:nvPicPr>
        <p:blipFill>
          <a:blip r:embed="rId3">
            <a:alphaModFix/>
          </a:blip>
          <a:stretch>
            <a:fillRect/>
          </a:stretch>
        </p:blipFill>
        <p:spPr>
          <a:xfrm>
            <a:off x="152400" y="152400"/>
            <a:ext cx="8816425" cy="483870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4"/>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DAI and USDC?</a:t>
            </a:r>
            <a:endParaRPr/>
          </a:p>
        </p:txBody>
      </p:sp>
      <p:sp>
        <p:nvSpPr>
          <p:cNvPr id="741" name="Google Shape;741;p114"/>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Dai is a stablecoin cryptocurrency on the Ethereum blockchain which aims to keep its value as close to one United States dollar as possible through a system of smart contracts and the decentralized participants which those contracts incentivize to perform maintenance and governance functions.</a:t>
            </a:r>
            <a:endParaRPr sz="1500"/>
          </a:p>
          <a:p>
            <a:pPr indent="-323850" lvl="0" marL="457200" rtl="0" algn="l">
              <a:spcBef>
                <a:spcPts val="0"/>
              </a:spcBef>
              <a:spcAft>
                <a:spcPts val="0"/>
              </a:spcAft>
              <a:buSzPts val="1500"/>
              <a:buChar char="●"/>
            </a:pPr>
            <a:r>
              <a:rPr lang="en" sz="1500"/>
              <a:t>Dai and USDC (US Dollar Coin) are widely considered to be some of the safest stablecoins. Here's why. Stablecoins tout some pretty attractive benefits. As a cryptocurrency that's pegged to an external asset (and therefore stable), stablecoins are framed as the best of both worlds between traditional currency and crypto.</a:t>
            </a:r>
            <a:endParaRPr sz="1500"/>
          </a:p>
          <a:p>
            <a:pPr indent="-323850" lvl="0" marL="457200" rtl="0" algn="l">
              <a:spcBef>
                <a:spcPts val="0"/>
              </a:spcBef>
              <a:spcAft>
                <a:spcPts val="0"/>
              </a:spcAft>
              <a:buSzPts val="1500"/>
              <a:buChar char="●"/>
            </a:pPr>
            <a:r>
              <a:rPr lang="en" sz="1500"/>
              <a:t>Unlike USDC, Tether and the majority of other major stable cryptocurrencies, DAI is decentralized, which means that no centralized organization controls the supply of new DAIs in circulation.</a:t>
            </a:r>
            <a:endParaRPr sz="1500"/>
          </a:p>
          <a:p>
            <a:pPr indent="-323850" lvl="0" marL="457200" rtl="0" algn="l">
              <a:spcBef>
                <a:spcPts val="0"/>
              </a:spcBef>
              <a:spcAft>
                <a:spcPts val="0"/>
              </a:spcAft>
              <a:buSzPts val="1500"/>
              <a:buChar char="●"/>
            </a:pPr>
            <a:r>
              <a:rPr lang="en" sz="1500"/>
              <a:t>USDC and Tether have a reserve of actual US dollars, bonds and other securities that will "back up" every single unit of USDC and tether that exists, and is controlled by a centralized organization.</a:t>
            </a:r>
            <a:endParaRPr sz="1500"/>
          </a:p>
        </p:txBody>
      </p:sp>
      <p:pic>
        <p:nvPicPr>
          <p:cNvPr id="742" name="Google Shape;742;p114"/>
          <p:cNvPicPr preferRelativeResize="0"/>
          <p:nvPr/>
        </p:nvPicPr>
        <p:blipFill>
          <a:blip r:embed="rId3">
            <a:alphaModFix/>
          </a:blip>
          <a:stretch>
            <a:fillRect/>
          </a:stretch>
        </p:blipFill>
        <p:spPr>
          <a:xfrm>
            <a:off x="6288025" y="195850"/>
            <a:ext cx="651825" cy="651825"/>
          </a:xfrm>
          <a:prstGeom prst="rect">
            <a:avLst/>
          </a:prstGeom>
          <a:noFill/>
          <a:ln>
            <a:noFill/>
          </a:ln>
        </p:spPr>
      </p:pic>
      <p:pic>
        <p:nvPicPr>
          <p:cNvPr id="743" name="Google Shape;743;p114"/>
          <p:cNvPicPr preferRelativeResize="0"/>
          <p:nvPr/>
        </p:nvPicPr>
        <p:blipFill>
          <a:blip r:embed="rId4">
            <a:alphaModFix/>
          </a:blip>
          <a:stretch>
            <a:fillRect/>
          </a:stretch>
        </p:blipFill>
        <p:spPr>
          <a:xfrm>
            <a:off x="6859275" y="177188"/>
            <a:ext cx="689150" cy="6891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15"/>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DAI – Reserves and Liquidity</a:t>
            </a:r>
            <a:endParaRPr/>
          </a:p>
        </p:txBody>
      </p:sp>
      <p:sp>
        <p:nvSpPr>
          <p:cNvPr id="749" name="Google Shape;749;p115"/>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situation of collateral with DAI is a bit different from USDC and relatively more complicated. DAI tokens are actually over-</a:t>
            </a:r>
            <a:r>
              <a:rPr lang="en" sz="1700"/>
              <a:t>collateralized</a:t>
            </a:r>
            <a:r>
              <a:rPr lang="en" sz="1700"/>
              <a:t> in the sense that for every DAI coin in existence, there’s 150% of crypto assets backing it.</a:t>
            </a:r>
            <a:endParaRPr sz="1700"/>
          </a:p>
          <a:p>
            <a:pPr indent="-336550" lvl="0" marL="457200" rtl="0" algn="l">
              <a:spcBef>
                <a:spcPts val="0"/>
              </a:spcBef>
              <a:spcAft>
                <a:spcPts val="0"/>
              </a:spcAft>
              <a:buSzPts val="1700"/>
              <a:buChar char="●"/>
            </a:pPr>
            <a:r>
              <a:rPr lang="en" sz="1700"/>
              <a:t>Compared to other stablecoins which are backed by USD, DAI is backed by collateral on the Maker platform.</a:t>
            </a:r>
            <a:endParaRPr sz="1700"/>
          </a:p>
          <a:p>
            <a:pPr indent="-336550" lvl="0" marL="457200" rtl="0" algn="l">
              <a:spcBef>
                <a:spcPts val="0"/>
              </a:spcBef>
              <a:spcAft>
                <a:spcPts val="0"/>
              </a:spcAft>
              <a:buSzPts val="1700"/>
              <a:buChar char="●"/>
            </a:pPr>
            <a:r>
              <a:rPr lang="en" sz="1700"/>
              <a:t>The collateral is deposited with MakerDAO, which accepts a wide variety of coins, including: ETH, USDC, etc.</a:t>
            </a:r>
            <a:endParaRPr sz="1700"/>
          </a:p>
          <a:p>
            <a:pPr indent="-336550" lvl="0" marL="457200" rtl="0" algn="l">
              <a:spcBef>
                <a:spcPts val="0"/>
              </a:spcBef>
              <a:spcAft>
                <a:spcPts val="0"/>
              </a:spcAft>
              <a:buSzPts val="1700"/>
              <a:buChar char="●"/>
            </a:pPr>
            <a:r>
              <a:rPr lang="en" sz="1700"/>
              <a:t>The price of DAI is maintained through smart contracts, instead of having a central organisation to keep the price steady.</a:t>
            </a:r>
            <a:endParaRPr sz="1700"/>
          </a:p>
          <a:p>
            <a:pPr indent="-336550" lvl="0" marL="457200" rtl="0" algn="l">
              <a:spcBef>
                <a:spcPts val="0"/>
              </a:spcBef>
              <a:spcAft>
                <a:spcPts val="0"/>
              </a:spcAft>
              <a:buSzPts val="1700"/>
              <a:buChar char="●"/>
            </a:pPr>
            <a:r>
              <a:rPr lang="en" sz="1700"/>
              <a:t>This makes DAI a decentralised stablecoin, where it is not being controlled by a central entity.</a:t>
            </a:r>
            <a:endParaRPr sz="17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Panaverse Stablecoin: TrueBlue</a:t>
            </a:r>
            <a:endParaRPr/>
          </a:p>
        </p:txBody>
      </p:sp>
      <p:sp>
        <p:nvSpPr>
          <p:cNvPr id="755" name="Google Shape;755;p11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Stablecoins: Everything You Need to Know</a:t>
            </a:r>
            <a:endParaRPr/>
          </a:p>
          <a:p>
            <a:pPr indent="0" lvl="0" marL="0" rtl="0" algn="l">
              <a:spcBef>
                <a:spcPts val="0"/>
              </a:spcBef>
              <a:spcAft>
                <a:spcPts val="0"/>
              </a:spcAft>
              <a:buNone/>
            </a:pPr>
            <a:r>
              <a:rPr lang="en" u="sng">
                <a:solidFill>
                  <a:schemeClr val="hlink"/>
                </a:solidFill>
                <a:hlinkClick r:id="rId3"/>
              </a:rPr>
              <a:t>https://cryptobriefing.com/stablecoins-everything-you-need-to-know/</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DeFi Giants Aave, Curve May Want Their Own Stablecoins</a:t>
            </a:r>
            <a:endParaRPr/>
          </a:p>
          <a:p>
            <a:pPr indent="0" lvl="0" marL="0" rtl="0" algn="l">
              <a:spcBef>
                <a:spcPts val="0"/>
              </a:spcBef>
              <a:spcAft>
                <a:spcPts val="0"/>
              </a:spcAft>
              <a:buNone/>
            </a:pPr>
            <a:r>
              <a:rPr lang="en" u="sng">
                <a:solidFill>
                  <a:schemeClr val="hlink"/>
                </a:solidFill>
                <a:hlinkClick r:id="rId4"/>
              </a:rPr>
              <a:t>https://www.coindesk.com/layer2/2022/08/01/why-defi-giants-aave-curve-may-want-their-own-stablecoins/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Panaverse DAO Plan Under Development: TrueBlue Coin</a:t>
            </a:r>
            <a:endParaRPr/>
          </a:p>
          <a:p>
            <a:pPr indent="0" lvl="0" marL="0" rtl="0" algn="l">
              <a:spcBef>
                <a:spcPts val="0"/>
              </a:spcBef>
              <a:spcAft>
                <a:spcPts val="0"/>
              </a:spcAft>
              <a:buNone/>
            </a:pPr>
            <a:r>
              <a:rPr lang="en" u="sng">
                <a:solidFill>
                  <a:schemeClr val="hlink"/>
                </a:solidFill>
                <a:hlinkClick r:id="rId5"/>
              </a:rPr>
              <a:t>https://docs.google.com/presentation/d/1ZY43Sdr4AysDZ0duy1S_XmuUh1tIlqnbk_IWVwIki2g/edit?usp=sharing</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Become a Liquidity Provider on Uniswap (Goerli Testnet)</a:t>
            </a:r>
            <a:endParaRPr sz="2200"/>
          </a:p>
          <a:p>
            <a:pPr indent="0" lvl="0" marL="0" rtl="0" algn="l">
              <a:spcBef>
                <a:spcPts val="0"/>
              </a:spcBef>
              <a:spcAft>
                <a:spcPts val="0"/>
              </a:spcAft>
              <a:buNone/>
            </a:pPr>
            <a:r>
              <a:t/>
            </a:r>
            <a:endParaRPr/>
          </a:p>
        </p:txBody>
      </p:sp>
      <p:sp>
        <p:nvSpPr>
          <p:cNvPr id="761" name="Google Shape;761;p11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Provide Liquidity to a existing pool</a:t>
            </a:r>
            <a:endParaRPr/>
          </a:p>
          <a:p>
            <a:pPr indent="0" lvl="0" marL="0" rtl="0" algn="l">
              <a:spcBef>
                <a:spcPts val="0"/>
              </a:spcBef>
              <a:spcAft>
                <a:spcPts val="0"/>
              </a:spcAft>
              <a:buNone/>
            </a:pPr>
            <a:r>
              <a:rPr lang="en"/>
              <a:t>Getting Started</a:t>
            </a:r>
            <a:endParaRPr/>
          </a:p>
          <a:p>
            <a:pPr indent="0" lvl="0" marL="0" rtl="0" algn="l">
              <a:spcBef>
                <a:spcPts val="0"/>
              </a:spcBef>
              <a:spcAft>
                <a:spcPts val="0"/>
              </a:spcAft>
              <a:buNone/>
            </a:pPr>
            <a:r>
              <a:rPr lang="en" u="sng">
                <a:solidFill>
                  <a:schemeClr val="hlink"/>
                </a:solidFill>
                <a:hlinkClick r:id="rId3"/>
              </a:rPr>
              <a:t>https://support.uniswap.org/hc/en-us/sections/8122851346573-Getting-Started</a:t>
            </a:r>
            <a:endParaRPr/>
          </a:p>
          <a:p>
            <a:pPr indent="0" lvl="0" marL="0" rtl="0" algn="l">
              <a:spcBef>
                <a:spcPts val="0"/>
              </a:spcBef>
              <a:spcAft>
                <a:spcPts val="0"/>
              </a:spcAft>
              <a:buNone/>
            </a:pPr>
            <a:r>
              <a:rPr lang="en"/>
              <a:t>Tutorial: </a:t>
            </a:r>
            <a:r>
              <a:rPr lang="en"/>
              <a:t>How to Become a Liquidity Provider on Uniswap</a:t>
            </a:r>
            <a:endParaRPr/>
          </a:p>
          <a:p>
            <a:pPr indent="0" lvl="0" marL="0" rtl="0" algn="l">
              <a:spcBef>
                <a:spcPts val="0"/>
              </a:spcBef>
              <a:spcAft>
                <a:spcPts val="0"/>
              </a:spcAft>
              <a:buNone/>
            </a:pPr>
            <a:r>
              <a:rPr lang="en" u="sng">
                <a:solidFill>
                  <a:schemeClr val="hlink"/>
                </a:solidFill>
                <a:hlinkClick r:id="rId4"/>
              </a:rPr>
              <a:t>https://opensea.io/collection/panaverse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Part 2: Create a New Pool and Provide Liquidity</a:t>
            </a:r>
            <a:endParaRPr/>
          </a:p>
          <a:p>
            <a:pPr indent="0" lvl="0" marL="0" rtl="0" algn="l">
              <a:spcBef>
                <a:spcPts val="0"/>
              </a:spcBef>
              <a:spcAft>
                <a:spcPts val="0"/>
              </a:spcAft>
              <a:buNone/>
            </a:pPr>
            <a:r>
              <a:rPr lang="en"/>
              <a:t>Youtube tutorial on creating a liquidity pool and coin: </a:t>
            </a:r>
            <a:r>
              <a:rPr lang="en" u="sng">
                <a:solidFill>
                  <a:schemeClr val="hlink"/>
                </a:solidFill>
                <a:hlinkClick r:id="rId5"/>
              </a:rPr>
              <a:t>https://www.youtube.com/watch?v=VPWoKAUsMfY</a:t>
            </a:r>
            <a:r>
              <a:rPr lang="en"/>
              <a:t> </a:t>
            </a:r>
            <a:endParaRPr/>
          </a:p>
          <a:p>
            <a:pPr indent="0" lvl="0" marL="0" rtl="0" algn="l">
              <a:spcBef>
                <a:spcPts val="0"/>
              </a:spcBef>
              <a:spcAft>
                <a:spcPts val="0"/>
              </a:spcAft>
              <a:buNone/>
            </a:pPr>
            <a:r>
              <a:rPr lang="en" sz="800"/>
              <a:t>[choose the v3 Pool].</a:t>
            </a:r>
            <a:endParaRPr sz="800"/>
          </a:p>
          <a:p>
            <a:pPr indent="0" lvl="0" marL="0" rtl="0" algn="l">
              <a:spcBef>
                <a:spcPts val="0"/>
              </a:spcBef>
              <a:spcAft>
                <a:spcPts val="0"/>
              </a:spcAft>
              <a:buNone/>
            </a:pPr>
            <a:r>
              <a:rPr lang="en" sz="800"/>
              <a:t>Step 1:Get some GoreliETH to perform transactions</a:t>
            </a:r>
            <a:endParaRPr sz="800"/>
          </a:p>
          <a:p>
            <a:pPr indent="0" lvl="0" marL="0" rtl="0" algn="l">
              <a:spcBef>
                <a:spcPts val="0"/>
              </a:spcBef>
              <a:spcAft>
                <a:spcPts val="0"/>
              </a:spcAft>
              <a:buNone/>
            </a:pPr>
            <a:r>
              <a:rPr lang="en" sz="800"/>
              <a:t>Step 2:Create your coin</a:t>
            </a:r>
            <a:endParaRPr sz="800"/>
          </a:p>
          <a:p>
            <a:pPr indent="0" lvl="0" marL="0" rtl="0" algn="l">
              <a:spcBef>
                <a:spcPts val="0"/>
              </a:spcBef>
              <a:spcAft>
                <a:spcPts val="0"/>
              </a:spcAft>
              <a:buNone/>
            </a:pPr>
            <a:r>
              <a:rPr lang="en" sz="800"/>
              <a:t>Step 3: Go to uniswap, click on launch app and go to (pool). And lick on Add a pool</a:t>
            </a:r>
            <a:r>
              <a:rPr lang="en"/>
              <a:t>.</a:t>
            </a:r>
            <a:endParaRPr/>
          </a:p>
          <a:p>
            <a:pPr indent="0" lvl="0" marL="0" rtl="0" algn="l">
              <a:spcBef>
                <a:spcPts val="0"/>
              </a:spcBef>
              <a:spcAft>
                <a:spcPts val="0"/>
              </a:spcAft>
              <a:buNone/>
            </a:pPr>
            <a:r>
              <a:rPr lang="en"/>
              <a:t>Advanced requirement is that you create a pool of your own Tokens:</a:t>
            </a:r>
            <a:endParaRPr/>
          </a:p>
          <a:p>
            <a:pPr indent="0" lvl="0" marL="0" rtl="0" algn="l">
              <a:spcBef>
                <a:spcPts val="0"/>
              </a:spcBef>
              <a:spcAft>
                <a:spcPts val="0"/>
              </a:spcAft>
              <a:buNone/>
            </a:pPr>
            <a:r>
              <a:rPr lang="en" u="sng">
                <a:solidFill>
                  <a:schemeClr val="hlink"/>
                </a:solidFill>
                <a:hlinkClick r:id="rId6"/>
              </a:rPr>
              <a:t>https://tokpie.io/blog/how-create-pool-uniswap-erc20-pair/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Publish </a:t>
            </a:r>
            <a:r>
              <a:rPr lang="en" sz="2200"/>
              <a:t>Challenge Assignment: Become a Liquidity Provider on Uniswap (Goerli Testnet)</a:t>
            </a:r>
            <a:endParaRPr sz="2200"/>
          </a:p>
          <a:p>
            <a:pPr indent="0" lvl="0" marL="0" rtl="0" algn="l">
              <a:spcBef>
                <a:spcPts val="0"/>
              </a:spcBef>
              <a:spcAft>
                <a:spcPts val="0"/>
              </a:spcAft>
              <a:buNone/>
            </a:pPr>
            <a:r>
              <a:t/>
            </a:r>
            <a:endParaRPr/>
          </a:p>
        </p:txBody>
      </p:sp>
      <p:sp>
        <p:nvSpPr>
          <p:cNvPr id="767" name="Google Shape;767;p11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you have completed the challenge submit the Your Token’s Uniswap Pool URL on:</a:t>
            </a:r>
            <a:endParaRPr/>
          </a:p>
          <a:p>
            <a:pPr indent="0" lvl="0" marL="0" rtl="0" algn="l">
              <a:spcBef>
                <a:spcPts val="0"/>
              </a:spcBef>
              <a:spcAft>
                <a:spcPts val="0"/>
              </a:spcAft>
              <a:buNone/>
            </a:pPr>
            <a:r>
              <a:rPr lang="en" u="sng">
                <a:solidFill>
                  <a:schemeClr val="hlink"/>
                </a:solidFill>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solidFill>
                  <a:schemeClr val="hlink"/>
                </a:solidFill>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solidFill>
                  <a:schemeClr val="hlink"/>
                </a:solidFill>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solidFill>
                  <a:schemeClr val="hlink"/>
                </a:solidFill>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19"/>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Aave?</a:t>
            </a:r>
            <a:endParaRPr/>
          </a:p>
        </p:txBody>
      </p:sp>
      <p:sp>
        <p:nvSpPr>
          <p:cNvPr id="773" name="Google Shape;773;p119"/>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Aave is a decentralized lending system that allows users to lend, borrow and earn interest on crypto assets, all without middlemen.</a:t>
            </a:r>
            <a:endParaRPr sz="1500"/>
          </a:p>
          <a:p>
            <a:pPr indent="-323850" lvl="0" marL="457200" rtl="0" algn="l">
              <a:spcBef>
                <a:spcPts val="0"/>
              </a:spcBef>
              <a:spcAft>
                <a:spcPts val="0"/>
              </a:spcAft>
              <a:buSzPts val="1500"/>
              <a:buChar char="●"/>
            </a:pPr>
            <a:r>
              <a:rPr lang="en" sz="1500"/>
              <a:t>Its users do not need to trust a particular institution or person to manage their funds. They need only trust that its code will execute as written.</a:t>
            </a:r>
            <a:endParaRPr sz="1500"/>
          </a:p>
          <a:p>
            <a:pPr indent="-323850" lvl="0" marL="457200" rtl="0" algn="l">
              <a:spcBef>
                <a:spcPts val="0"/>
              </a:spcBef>
              <a:spcAft>
                <a:spcPts val="0"/>
              </a:spcAft>
              <a:buSzPts val="1500"/>
              <a:buChar char="●"/>
            </a:pPr>
            <a:r>
              <a:rPr lang="en" sz="1500"/>
              <a:t>It enables the creation of lending pools that enable users to lend or borrow 17 different cryptocurrencies.</a:t>
            </a:r>
            <a:endParaRPr sz="1500"/>
          </a:p>
          <a:p>
            <a:pPr indent="-323850" lvl="0" marL="457200" rtl="0" algn="l">
              <a:spcBef>
                <a:spcPts val="0"/>
              </a:spcBef>
              <a:spcAft>
                <a:spcPts val="0"/>
              </a:spcAft>
              <a:buSzPts val="1500"/>
              <a:buChar char="●"/>
            </a:pPr>
            <a:r>
              <a:rPr lang="en" sz="1500"/>
              <a:t>Its borrowers must post collateral before they can borrow. Further, they can only borrow up to the value of the collateral they post.</a:t>
            </a:r>
            <a:endParaRPr sz="1500"/>
          </a:p>
          <a:p>
            <a:pPr indent="-323850" lvl="0" marL="457200" rtl="0" algn="l">
              <a:spcBef>
                <a:spcPts val="0"/>
              </a:spcBef>
              <a:spcAft>
                <a:spcPts val="0"/>
              </a:spcAft>
              <a:buSzPts val="1500"/>
              <a:buChar char="●"/>
            </a:pPr>
            <a:r>
              <a:rPr lang="en" sz="1500"/>
              <a:t>Borrowers receive funds in the form of a special token known as an aToken, which is pegged to the value of another asset. This token is then encoded so lenders receive interest on deposits.</a:t>
            </a:r>
            <a:endParaRPr sz="1500"/>
          </a:p>
          <a:p>
            <a:pPr indent="-323850" lvl="0" marL="457200" rtl="0" algn="l">
              <a:spcBef>
                <a:spcPts val="0"/>
              </a:spcBef>
              <a:spcAft>
                <a:spcPts val="0"/>
              </a:spcAft>
              <a:buSzPts val="1500"/>
              <a:buChar char="●"/>
            </a:pPr>
            <a:r>
              <a:rPr lang="en" sz="1500"/>
              <a:t>A borrower may post collateral in DAI, for example, and borrow in ETH. This allows a borrower to gain exposure to different cryptocurrencies without owning them outright.</a:t>
            </a:r>
            <a:endParaRPr sz="1500"/>
          </a:p>
        </p:txBody>
      </p:sp>
      <p:pic>
        <p:nvPicPr>
          <p:cNvPr id="774" name="Google Shape;774;p119"/>
          <p:cNvPicPr preferRelativeResize="0"/>
          <p:nvPr/>
        </p:nvPicPr>
        <p:blipFill>
          <a:blip r:embed="rId3">
            <a:alphaModFix/>
          </a:blip>
          <a:stretch>
            <a:fillRect/>
          </a:stretch>
        </p:blipFill>
        <p:spPr>
          <a:xfrm>
            <a:off x="4303775" y="321149"/>
            <a:ext cx="1474852" cy="4054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0"/>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does Aave work?</a:t>
            </a:r>
            <a:endParaRPr/>
          </a:p>
        </p:txBody>
      </p:sp>
      <p:sp>
        <p:nvSpPr>
          <p:cNvPr id="780" name="Google Shape;780;p120"/>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Aave is perhaps best described as a system of lending pools. </a:t>
            </a:r>
            <a:endParaRPr sz="1600"/>
          </a:p>
          <a:p>
            <a:pPr indent="-330200" lvl="0" marL="457200" rtl="0" algn="l">
              <a:spcBef>
                <a:spcPts val="0"/>
              </a:spcBef>
              <a:spcAft>
                <a:spcPts val="0"/>
              </a:spcAft>
              <a:buSzPts val="1600"/>
              <a:buChar char="●"/>
            </a:pPr>
            <a:r>
              <a:rPr lang="en" sz="1600"/>
              <a:t>Participants deposit funds they wish to lend, which are then collected into a liquidity pool. Borrowers may then draw from those pools when they take out a loan. These tokens can be traded or transferred as a lender wishes. </a:t>
            </a:r>
            <a:endParaRPr sz="1600"/>
          </a:p>
          <a:p>
            <a:pPr indent="-330200" lvl="0" marL="457200" rtl="0" algn="l">
              <a:spcBef>
                <a:spcPts val="0"/>
              </a:spcBef>
              <a:spcAft>
                <a:spcPts val="0"/>
              </a:spcAft>
              <a:buSzPts val="1600"/>
              <a:buChar char="●"/>
            </a:pPr>
            <a:r>
              <a:rPr lang="en" sz="1600"/>
              <a:t>To facilitate this activity, Aave issues two types of tokens: aTokens, issued to lenders so they can collect interest on deposits, and AAVE tokens, which are the native token of Aave. </a:t>
            </a:r>
            <a:endParaRPr sz="1600"/>
          </a:p>
          <a:p>
            <a:pPr indent="-330200" lvl="0" marL="457200" rtl="0" algn="l">
              <a:spcBef>
                <a:spcPts val="0"/>
              </a:spcBef>
              <a:spcAft>
                <a:spcPts val="0"/>
              </a:spcAft>
              <a:buSzPts val="1600"/>
              <a:buChar char="●"/>
            </a:pPr>
            <a:r>
              <a:rPr lang="en" sz="1600"/>
              <a:t>The AAVE cryptocurrency offers holders several advantages. For instance, AAVE borrowers don’t get charged a fee if they take out loans denominated in the token. Also, borrowers who use AAVE as collateral get a discount on fees. </a:t>
            </a:r>
            <a:endParaRPr sz="1600"/>
          </a:p>
          <a:p>
            <a:pPr indent="-330200" lvl="0" marL="457200" rtl="0" algn="l">
              <a:spcBef>
                <a:spcPts val="0"/>
              </a:spcBef>
              <a:spcAft>
                <a:spcPts val="0"/>
              </a:spcAft>
              <a:buSzPts val="1600"/>
              <a:buChar char="●"/>
            </a:pPr>
            <a:r>
              <a:rPr lang="en" sz="1600"/>
              <a:t>AAVE owners can further look at loans before they are released to the general public if they pay a fee in AAVE. Borrowers who post AAVE as collateral can also borrow slightly more.</a:t>
            </a:r>
            <a:endParaRPr sz="1600"/>
          </a:p>
        </p:txBody>
      </p:sp>
      <p:pic>
        <p:nvPicPr>
          <p:cNvPr id="781" name="Google Shape;781;p120"/>
          <p:cNvPicPr preferRelativeResize="0"/>
          <p:nvPr/>
        </p:nvPicPr>
        <p:blipFill>
          <a:blip r:embed="rId3">
            <a:alphaModFix/>
          </a:blip>
          <a:stretch>
            <a:fillRect/>
          </a:stretch>
        </p:blipFill>
        <p:spPr>
          <a:xfrm>
            <a:off x="5903975" y="321149"/>
            <a:ext cx="1474852" cy="4054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121"/>
          <p:cNvPicPr preferRelativeResize="0"/>
          <p:nvPr/>
        </p:nvPicPr>
        <p:blipFill>
          <a:blip r:embed="rId3">
            <a:alphaModFix/>
          </a:blip>
          <a:stretch>
            <a:fillRect/>
          </a:stretch>
        </p:blipFill>
        <p:spPr>
          <a:xfrm>
            <a:off x="152400" y="152400"/>
            <a:ext cx="8839204" cy="47821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0"/>
          <p:cNvPicPr preferRelativeResize="0"/>
          <p:nvPr/>
        </p:nvPicPr>
        <p:blipFill>
          <a:blip r:embed="rId3">
            <a:alphaModFix/>
          </a:blip>
          <a:stretch>
            <a:fillRect/>
          </a:stretch>
        </p:blipFill>
        <p:spPr>
          <a:xfrm>
            <a:off x="1905000" y="0"/>
            <a:ext cx="5143500"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122"/>
          <p:cNvPicPr preferRelativeResize="0"/>
          <p:nvPr/>
        </p:nvPicPr>
        <p:blipFill>
          <a:blip r:embed="rId3">
            <a:alphaModFix/>
          </a:blip>
          <a:stretch>
            <a:fillRect/>
          </a:stretch>
        </p:blipFill>
        <p:spPr>
          <a:xfrm>
            <a:off x="152400" y="152400"/>
            <a:ext cx="8839204" cy="479077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123"/>
          <p:cNvPicPr preferRelativeResize="0"/>
          <p:nvPr/>
        </p:nvPicPr>
        <p:blipFill>
          <a:blip r:embed="rId3">
            <a:alphaModFix/>
          </a:blip>
          <a:stretch>
            <a:fillRect/>
          </a:stretch>
        </p:blipFill>
        <p:spPr>
          <a:xfrm>
            <a:off x="152400" y="152400"/>
            <a:ext cx="8376719" cy="48387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124"/>
          <p:cNvPicPr preferRelativeResize="0"/>
          <p:nvPr/>
        </p:nvPicPr>
        <p:blipFill>
          <a:blip r:embed="rId3">
            <a:alphaModFix/>
          </a:blip>
          <a:stretch>
            <a:fillRect/>
          </a:stretch>
        </p:blipFill>
        <p:spPr>
          <a:xfrm>
            <a:off x="304800" y="152400"/>
            <a:ext cx="8498847" cy="48386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125"/>
          <p:cNvPicPr preferRelativeResize="0"/>
          <p:nvPr/>
        </p:nvPicPr>
        <p:blipFill>
          <a:blip r:embed="rId3">
            <a:alphaModFix/>
          </a:blip>
          <a:stretch>
            <a:fillRect/>
          </a:stretch>
        </p:blipFill>
        <p:spPr>
          <a:xfrm>
            <a:off x="457200" y="152400"/>
            <a:ext cx="3779393" cy="4838700"/>
          </a:xfrm>
          <a:prstGeom prst="rect">
            <a:avLst/>
          </a:prstGeom>
          <a:noFill/>
          <a:ln>
            <a:noFill/>
          </a:ln>
        </p:spPr>
      </p:pic>
      <p:pic>
        <p:nvPicPr>
          <p:cNvPr id="807" name="Google Shape;807;p125"/>
          <p:cNvPicPr preferRelativeResize="0"/>
          <p:nvPr/>
        </p:nvPicPr>
        <p:blipFill>
          <a:blip r:embed="rId4">
            <a:alphaModFix/>
          </a:blip>
          <a:stretch>
            <a:fillRect/>
          </a:stretch>
        </p:blipFill>
        <p:spPr>
          <a:xfrm>
            <a:off x="4922393" y="152400"/>
            <a:ext cx="3869130" cy="4838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126"/>
          <p:cNvPicPr preferRelativeResize="0"/>
          <p:nvPr/>
        </p:nvPicPr>
        <p:blipFill>
          <a:blip r:embed="rId3">
            <a:alphaModFix/>
          </a:blip>
          <a:stretch>
            <a:fillRect/>
          </a:stretch>
        </p:blipFill>
        <p:spPr>
          <a:xfrm>
            <a:off x="304800" y="152400"/>
            <a:ext cx="4304490" cy="4838698"/>
          </a:xfrm>
          <a:prstGeom prst="rect">
            <a:avLst/>
          </a:prstGeom>
          <a:noFill/>
          <a:ln>
            <a:noFill/>
          </a:ln>
        </p:spPr>
      </p:pic>
      <p:pic>
        <p:nvPicPr>
          <p:cNvPr id="813" name="Google Shape;813;p126"/>
          <p:cNvPicPr preferRelativeResize="0"/>
          <p:nvPr/>
        </p:nvPicPr>
        <p:blipFill>
          <a:blip r:embed="rId4">
            <a:alphaModFix/>
          </a:blip>
          <a:stretch>
            <a:fillRect/>
          </a:stretch>
        </p:blipFill>
        <p:spPr>
          <a:xfrm>
            <a:off x="5447490" y="152400"/>
            <a:ext cx="2906440" cy="48386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7"/>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APY</a:t>
            </a:r>
            <a:r>
              <a:rPr lang="en"/>
              <a:t>?</a:t>
            </a:r>
            <a:endParaRPr/>
          </a:p>
        </p:txBody>
      </p:sp>
      <p:sp>
        <p:nvSpPr>
          <p:cNvPr id="819" name="Google Shape;819;p127"/>
          <p:cNvSpPr txBox="1"/>
          <p:nvPr>
            <p:ph idx="1" type="body"/>
          </p:nvPr>
        </p:nvSpPr>
        <p:spPr>
          <a:xfrm>
            <a:off x="720000" y="847675"/>
            <a:ext cx="7704000" cy="2477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APY is the actual rate of return that will be earned in one year if the interest is compounded.</a:t>
            </a:r>
            <a:endParaRPr sz="1600"/>
          </a:p>
          <a:p>
            <a:pPr indent="-330200" lvl="0" marL="457200" rtl="0" algn="l">
              <a:spcBef>
                <a:spcPts val="0"/>
              </a:spcBef>
              <a:spcAft>
                <a:spcPts val="0"/>
              </a:spcAft>
              <a:buSzPts val="1600"/>
              <a:buChar char="●"/>
            </a:pPr>
            <a:r>
              <a:rPr lang="en" sz="1600"/>
              <a:t>Compound interest is added periodically to the total invested, increasing the balance. That means each interest payment will be larger, based on the higher balance.</a:t>
            </a:r>
            <a:endParaRPr sz="1600"/>
          </a:p>
          <a:p>
            <a:pPr indent="-330200" lvl="0" marL="457200" rtl="0" algn="l">
              <a:spcBef>
                <a:spcPts val="0"/>
              </a:spcBef>
              <a:spcAft>
                <a:spcPts val="0"/>
              </a:spcAft>
              <a:buSzPts val="1600"/>
              <a:buChar char="●"/>
            </a:pPr>
            <a:r>
              <a:rPr lang="en" sz="1600"/>
              <a:t>The more often interest is compounded, the higher the APY will be.</a:t>
            </a:r>
            <a:endParaRPr sz="1600"/>
          </a:p>
          <a:p>
            <a:pPr indent="-330200" lvl="0" marL="457200" rtl="0" algn="l">
              <a:spcBef>
                <a:spcPts val="0"/>
              </a:spcBef>
              <a:spcAft>
                <a:spcPts val="0"/>
              </a:spcAft>
              <a:buSzPts val="1600"/>
              <a:buChar char="●"/>
            </a:pPr>
            <a:r>
              <a:rPr lang="en" sz="1600"/>
              <a:t>The APY on checking, savings, certificate of deposit, or crypto holdings will vary across product and may have a variable or fixed rate.</a:t>
            </a:r>
            <a:endParaRPr sz="1600"/>
          </a:p>
        </p:txBody>
      </p:sp>
      <p:pic>
        <p:nvPicPr>
          <p:cNvPr id="820" name="Google Shape;820;p127"/>
          <p:cNvPicPr preferRelativeResize="0"/>
          <p:nvPr/>
        </p:nvPicPr>
        <p:blipFill>
          <a:blip r:embed="rId3">
            <a:alphaModFix/>
          </a:blip>
          <a:stretch>
            <a:fillRect/>
          </a:stretch>
        </p:blipFill>
        <p:spPr>
          <a:xfrm>
            <a:off x="2957325" y="3194400"/>
            <a:ext cx="3346350" cy="17669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28"/>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APY Example</a:t>
            </a:r>
            <a:endParaRPr/>
          </a:p>
        </p:txBody>
      </p:sp>
      <p:sp>
        <p:nvSpPr>
          <p:cNvPr id="826" name="Google Shape;826;p128"/>
          <p:cNvSpPr txBox="1"/>
          <p:nvPr>
            <p:ph idx="1" type="body"/>
          </p:nvPr>
        </p:nvSpPr>
        <p:spPr>
          <a:xfrm>
            <a:off x="720000" y="847675"/>
            <a:ext cx="77040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 deposited $100 for one year at 5% interest and your deposit was compounded quarterly, at the end of the year you would have $105.09. If you had been paid simple interest, you would have had $105.</a:t>
            </a:r>
            <a:endParaRPr sz="1300"/>
          </a:p>
          <a:p>
            <a:pPr indent="0" lvl="0" marL="0" rtl="0" algn="l">
              <a:spcBef>
                <a:spcPts val="0"/>
              </a:spcBef>
              <a:spcAft>
                <a:spcPts val="0"/>
              </a:spcAft>
              <a:buNone/>
            </a:pPr>
            <a:r>
              <a:rPr lang="en" sz="1300"/>
              <a:t>The APY would be (1 + .05/4) * 4 - 1 = .05095 = 5.095%.</a:t>
            </a:r>
            <a:endParaRPr sz="1300"/>
          </a:p>
          <a:p>
            <a:pPr indent="0" lvl="0" marL="0" rtl="0" algn="l">
              <a:spcBef>
                <a:spcPts val="0"/>
              </a:spcBef>
              <a:spcAft>
                <a:spcPts val="0"/>
              </a:spcAft>
              <a:buNone/>
            </a:pPr>
            <a:r>
              <a:rPr lang="en" sz="1300"/>
              <a:t>It pays 5% a year interest compounded quarterly, and that adds up to 5.095%. That's not too dramatic. However, if you left that $100 for four years and it was being compounded quarterly then the amount your initial deposit would have grown to $121.99. Without compounding it would have been $120.</a:t>
            </a:r>
            <a:endParaRPr sz="1300"/>
          </a:p>
          <a:p>
            <a:pPr indent="0" lvl="0" marL="0" rtl="0" algn="l">
              <a:spcBef>
                <a:spcPts val="0"/>
              </a:spcBef>
              <a:spcAft>
                <a:spcPts val="0"/>
              </a:spcAft>
              <a:buNone/>
            </a:pPr>
            <a:r>
              <a:rPr lang="en" sz="1300"/>
              <a:t>X = D(1 + r/n)n*y</a:t>
            </a:r>
            <a:endParaRPr sz="1300"/>
          </a:p>
          <a:p>
            <a:pPr indent="0" lvl="0" marL="0" rtl="0" algn="l">
              <a:spcBef>
                <a:spcPts val="0"/>
              </a:spcBef>
              <a:spcAft>
                <a:spcPts val="0"/>
              </a:spcAft>
              <a:buNone/>
            </a:pPr>
            <a:r>
              <a:rPr lang="en" sz="1300"/>
              <a:t>= $100(1 + .05/4)4*4</a:t>
            </a:r>
            <a:endParaRPr sz="1300"/>
          </a:p>
          <a:p>
            <a:pPr indent="0" lvl="0" marL="0" rtl="0" algn="l">
              <a:spcBef>
                <a:spcPts val="0"/>
              </a:spcBef>
              <a:spcAft>
                <a:spcPts val="0"/>
              </a:spcAft>
              <a:buNone/>
            </a:pPr>
            <a:r>
              <a:rPr lang="en" sz="1300"/>
              <a:t>= $100(1.21989)</a:t>
            </a:r>
            <a:endParaRPr sz="1300"/>
          </a:p>
          <a:p>
            <a:pPr indent="0" lvl="0" marL="0" rtl="0" algn="l">
              <a:spcBef>
                <a:spcPts val="0"/>
              </a:spcBef>
              <a:spcAft>
                <a:spcPts val="0"/>
              </a:spcAft>
              <a:buNone/>
            </a:pPr>
            <a:r>
              <a:rPr lang="en" sz="1300"/>
              <a:t>= $121.99</a:t>
            </a:r>
            <a:endParaRPr sz="1300"/>
          </a:p>
          <a:p>
            <a:pPr indent="0" lvl="0" marL="0" rtl="0" algn="l">
              <a:spcBef>
                <a:spcPts val="0"/>
              </a:spcBef>
              <a:spcAft>
                <a:spcPts val="0"/>
              </a:spcAft>
              <a:buNone/>
            </a:pPr>
            <a:r>
              <a:rPr lang="en" sz="1300"/>
              <a:t>where:</a:t>
            </a:r>
            <a:endParaRPr sz="1300"/>
          </a:p>
          <a:p>
            <a:pPr indent="0" lvl="0" marL="0" rtl="0" algn="l">
              <a:spcBef>
                <a:spcPts val="0"/>
              </a:spcBef>
              <a:spcAft>
                <a:spcPts val="0"/>
              </a:spcAft>
              <a:buNone/>
            </a:pPr>
            <a:r>
              <a:rPr lang="en" sz="1300"/>
              <a:t>X = Final amount</a:t>
            </a:r>
            <a:endParaRPr sz="1300"/>
          </a:p>
          <a:p>
            <a:pPr indent="0" lvl="0" marL="0" rtl="0" algn="l">
              <a:spcBef>
                <a:spcPts val="0"/>
              </a:spcBef>
              <a:spcAft>
                <a:spcPts val="0"/>
              </a:spcAft>
              <a:buNone/>
            </a:pPr>
            <a:r>
              <a:rPr lang="en" sz="1300"/>
              <a:t>D = Initial Deposit</a:t>
            </a:r>
            <a:endParaRPr sz="1300"/>
          </a:p>
          <a:p>
            <a:pPr indent="0" lvl="0" marL="0" rtl="0" algn="l">
              <a:spcBef>
                <a:spcPts val="0"/>
              </a:spcBef>
              <a:spcAft>
                <a:spcPts val="0"/>
              </a:spcAft>
              <a:buNone/>
            </a:pPr>
            <a:r>
              <a:rPr lang="en" sz="1300"/>
              <a:t>r = period rate </a:t>
            </a:r>
            <a:endParaRPr sz="1300"/>
          </a:p>
          <a:p>
            <a:pPr indent="0" lvl="0" marL="0" rtl="0" algn="l">
              <a:spcBef>
                <a:spcPts val="0"/>
              </a:spcBef>
              <a:spcAft>
                <a:spcPts val="0"/>
              </a:spcAft>
              <a:buNone/>
            </a:pPr>
            <a:r>
              <a:rPr lang="en" sz="1300"/>
              <a:t>n = number of compounding periods per year</a:t>
            </a:r>
            <a:endParaRPr sz="1300"/>
          </a:p>
          <a:p>
            <a:pPr indent="0" lvl="0" marL="0" rtl="0" algn="l">
              <a:spcBef>
                <a:spcPts val="0"/>
              </a:spcBef>
              <a:spcAft>
                <a:spcPts val="0"/>
              </a:spcAft>
              <a:buNone/>
            </a:pPr>
            <a:r>
              <a:rPr lang="en" sz="1300"/>
              <a:t>y = number of years</a:t>
            </a:r>
            <a:endParaRPr sz="13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29"/>
          <p:cNvPicPr preferRelativeResize="0"/>
          <p:nvPr/>
        </p:nvPicPr>
        <p:blipFill>
          <a:blip r:embed="rId3">
            <a:alphaModFix/>
          </a:blip>
          <a:stretch>
            <a:fillRect/>
          </a:stretch>
        </p:blipFill>
        <p:spPr>
          <a:xfrm>
            <a:off x="228600" y="152400"/>
            <a:ext cx="8654725" cy="48387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a:t>
            </a:r>
            <a:r>
              <a:rPr lang="en" sz="2200"/>
              <a:t>Supply</a:t>
            </a:r>
            <a:r>
              <a:rPr lang="en" sz="2200"/>
              <a:t> and Borrow Assets with Aave Protocol</a:t>
            </a:r>
            <a:endParaRPr sz="2200"/>
          </a:p>
          <a:p>
            <a:pPr indent="0" lvl="0" marL="0" rtl="0" algn="l">
              <a:spcBef>
                <a:spcPts val="0"/>
              </a:spcBef>
              <a:spcAft>
                <a:spcPts val="0"/>
              </a:spcAft>
              <a:buNone/>
            </a:pPr>
            <a:r>
              <a:t/>
            </a:r>
            <a:endParaRPr/>
          </a:p>
        </p:txBody>
      </p:sp>
      <p:sp>
        <p:nvSpPr>
          <p:cNvPr id="837" name="Google Shape;837;p13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Supply and Borrow Assets from the Aave Protocol (on a Testnet)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you have completed the challenge submit the Your Transaction Ether Scan URL for both Supply and Borrow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31"/>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DAO?</a:t>
            </a:r>
            <a:endParaRPr/>
          </a:p>
        </p:txBody>
      </p:sp>
      <p:sp>
        <p:nvSpPr>
          <p:cNvPr id="843" name="Google Shape;843;p131"/>
          <p:cNvSpPr txBox="1"/>
          <p:nvPr>
            <p:ph idx="1" type="body"/>
          </p:nvPr>
        </p:nvSpPr>
        <p:spPr>
          <a:xfrm>
            <a:off x="720000" y="847675"/>
            <a:ext cx="7704000" cy="2477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 DAO, or decentralized autonomous organization, is a blockchain-based organization that rewrites the rules on leadership and governance. It uses smart contracts to replace hierarchical structures. Moreover, it allows independent members of a community to vote on relevant issues, usually with the use of native tokens.</a:t>
            </a:r>
            <a:endParaRPr sz="1600"/>
          </a:p>
          <a:p>
            <a:pPr indent="-330200" lvl="0" marL="457200" rtl="0" algn="l">
              <a:spcBef>
                <a:spcPts val="0"/>
              </a:spcBef>
              <a:spcAft>
                <a:spcPts val="0"/>
              </a:spcAft>
              <a:buSzPts val="1600"/>
              <a:buChar char="●"/>
            </a:pPr>
            <a:r>
              <a:rPr lang="en" sz="1600"/>
              <a:t>DAOs have many different purposes and functions. For example, they can be used for the governance of Ethereum dApps. They can also be used to propose and decide on changes on any decentralized platform. Thus, they avoid centralized control among developers or owners. Moreover, DAOs also have a use case in gaming. </a:t>
            </a:r>
            <a:endParaRPr sz="1600"/>
          </a:p>
          <a:p>
            <a:pPr indent="-330200" lvl="0" marL="457200" rtl="0" algn="l">
              <a:spcBef>
                <a:spcPts val="0"/>
              </a:spcBef>
              <a:spcAft>
                <a:spcPts val="0"/>
              </a:spcAft>
              <a:buSzPts val="1600"/>
              <a:buChar char="●"/>
            </a:pPr>
            <a:r>
              <a:rPr lang="en" sz="1600"/>
              <a:t>The metaverse, with its vast interactive possibilities, has numerous opportunities for deploying DAOs. Therefore, it is important for anyone who is into blockchain development to know how to create a DAO.</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51"/>
          <p:cNvPicPr preferRelativeResize="0"/>
          <p:nvPr/>
        </p:nvPicPr>
        <p:blipFill>
          <a:blip r:embed="rId3">
            <a:alphaModFix/>
          </a:blip>
          <a:stretch>
            <a:fillRect/>
          </a:stretch>
        </p:blipFill>
        <p:spPr>
          <a:xfrm>
            <a:off x="2636520" y="152400"/>
            <a:ext cx="3870960" cy="483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3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Examples of</a:t>
            </a:r>
            <a:r>
              <a:rPr lang="en"/>
              <a:t> DAO Tokens</a:t>
            </a:r>
            <a:endParaRPr/>
          </a:p>
        </p:txBody>
      </p:sp>
      <p:sp>
        <p:nvSpPr>
          <p:cNvPr id="849" name="Google Shape;849;p132"/>
          <p:cNvSpPr txBox="1"/>
          <p:nvPr>
            <p:ph idx="1" type="body"/>
          </p:nvPr>
        </p:nvSpPr>
        <p:spPr>
          <a:xfrm>
            <a:off x="720000" y="847675"/>
            <a:ext cx="7704000" cy="42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DAO tokens are an important part of DAO design and an essential part when you create a DAO ecosystem. Some of the biggest DAO tokens in the blockchain space today are: </a:t>
            </a:r>
            <a:endParaRPr sz="1600"/>
          </a:p>
          <a:p>
            <a:pPr indent="0" lvl="0" marL="0" rtl="0" algn="l">
              <a:spcBef>
                <a:spcPts val="0"/>
              </a:spcBef>
              <a:spcAft>
                <a:spcPts val="0"/>
              </a:spcAft>
              <a:buNone/>
            </a:pPr>
            <a:r>
              <a:rPr b="1" lang="en" sz="1600"/>
              <a:t>Aave</a:t>
            </a:r>
            <a:r>
              <a:rPr lang="en" sz="1600"/>
              <a:t> – Aave (AAVE) tokens are used in the world’s third-largest dApp and Ethereum’s second-largest lending protocol. It facilitates lending and borrowing on the Aave platform, which already boasts having a TVL of $13 billion.</a:t>
            </a:r>
            <a:endParaRPr sz="1600"/>
          </a:p>
          <a:p>
            <a:pPr indent="0" lvl="0" marL="0" rtl="0" algn="l">
              <a:spcBef>
                <a:spcPts val="0"/>
              </a:spcBef>
              <a:spcAft>
                <a:spcPts val="0"/>
              </a:spcAft>
              <a:buNone/>
            </a:pPr>
            <a:r>
              <a:rPr b="1" lang="en" sz="1600"/>
              <a:t>Maker</a:t>
            </a:r>
            <a:r>
              <a:rPr lang="en" sz="1600"/>
              <a:t> – Maker (MKR) is used in MakerDAO, DeFi’s largest lending platform. It allows users to vote on MakerDAO’s parameters, including business logic and risk management systems.</a:t>
            </a:r>
            <a:endParaRPr sz="1600"/>
          </a:p>
          <a:p>
            <a:pPr indent="0" lvl="0" marL="0" rtl="0" algn="l">
              <a:spcBef>
                <a:spcPts val="0"/>
              </a:spcBef>
              <a:spcAft>
                <a:spcPts val="0"/>
              </a:spcAft>
              <a:buNone/>
            </a:pPr>
            <a:r>
              <a:rPr b="1" lang="en" sz="1600"/>
              <a:t>Uniswap </a:t>
            </a:r>
            <a:r>
              <a:rPr lang="en" sz="1600"/>
              <a:t>– The Uniswap (UNI) token and DEX are widely popular. This platform has about $10 billion in TVL currently and is the second-largest DEX on Ethereum. Users holding the UNI token can vote on new proposals. However, developers still have a significant say on Uniswap decisions, making it less decentralized than others.</a:t>
            </a:r>
            <a:endParaRPr sz="16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3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Aragon?</a:t>
            </a:r>
            <a:endParaRPr/>
          </a:p>
        </p:txBody>
      </p:sp>
      <p:sp>
        <p:nvSpPr>
          <p:cNvPr id="855" name="Google Shape;855;p133"/>
          <p:cNvSpPr txBox="1"/>
          <p:nvPr>
            <p:ph idx="1" type="body"/>
          </p:nvPr>
        </p:nvSpPr>
        <p:spPr>
          <a:xfrm>
            <a:off x="720000" y="847675"/>
            <a:ext cx="7704000" cy="3956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Aragon is an open-source software used to maintain and create decentralized autonomous organizations (DAOs) on the Ethereum blockchain.</a:t>
            </a:r>
            <a:endParaRPr sz="1700"/>
          </a:p>
          <a:p>
            <a:pPr indent="-336550" lvl="0" marL="457200" rtl="0" algn="l">
              <a:spcBef>
                <a:spcPts val="0"/>
              </a:spcBef>
              <a:spcAft>
                <a:spcPts val="0"/>
              </a:spcAft>
              <a:buSzPts val="1700"/>
              <a:buChar char="●"/>
            </a:pPr>
            <a:r>
              <a:rPr lang="en" sz="1700"/>
              <a:t>It offers users a built-in model for the collective management of its code.</a:t>
            </a:r>
            <a:endParaRPr sz="1700"/>
          </a:p>
          <a:p>
            <a:pPr indent="-336550" lvl="0" marL="457200" rtl="0" algn="l">
              <a:spcBef>
                <a:spcPts val="0"/>
              </a:spcBef>
              <a:spcAft>
                <a:spcPts val="0"/>
              </a:spcAft>
              <a:buSzPts val="1700"/>
              <a:buChar char="●"/>
            </a:pPr>
            <a:r>
              <a:rPr lang="en" sz="1700"/>
              <a:t>The Aragon network software has three main offerings:</a:t>
            </a:r>
            <a:endParaRPr sz="1700"/>
          </a:p>
          <a:p>
            <a:pPr indent="-336550" lvl="0" marL="457200" rtl="0" algn="l">
              <a:spcBef>
                <a:spcPts val="0"/>
              </a:spcBef>
              <a:spcAft>
                <a:spcPts val="0"/>
              </a:spcAft>
              <a:buSzPts val="1700"/>
              <a:buChar char="●"/>
            </a:pPr>
            <a:r>
              <a:rPr b="1" lang="en" sz="1700"/>
              <a:t>Aragon client</a:t>
            </a:r>
            <a:r>
              <a:rPr lang="en" sz="1700"/>
              <a:t> – a toolkit for developers to create customizable online organizations that aim for more transparent group participation.</a:t>
            </a:r>
            <a:endParaRPr sz="1700"/>
          </a:p>
          <a:p>
            <a:pPr indent="-336550" lvl="0" marL="457200" rtl="0" algn="l">
              <a:spcBef>
                <a:spcPts val="0"/>
              </a:spcBef>
              <a:spcAft>
                <a:spcPts val="0"/>
              </a:spcAft>
              <a:buSzPts val="1700"/>
              <a:buChar char="●"/>
            </a:pPr>
            <a:r>
              <a:rPr b="1" lang="en" sz="1700"/>
              <a:t>Aragon network</a:t>
            </a:r>
            <a:r>
              <a:rPr lang="en" sz="1700"/>
              <a:t> – an organization that supports the interactions between the platform’s community of DAOs. </a:t>
            </a:r>
            <a:endParaRPr sz="1700"/>
          </a:p>
          <a:p>
            <a:pPr indent="-336550" lvl="0" marL="457200" rtl="0" algn="l">
              <a:spcBef>
                <a:spcPts val="0"/>
              </a:spcBef>
              <a:spcAft>
                <a:spcPts val="0"/>
              </a:spcAft>
              <a:buSzPts val="1700"/>
              <a:buChar char="●"/>
            </a:pPr>
            <a:r>
              <a:rPr b="1" lang="en" sz="1700"/>
              <a:t>Aragon Association</a:t>
            </a:r>
            <a:r>
              <a:rPr lang="en" sz="1700"/>
              <a:t> – a non-profit that manages and allocates the funds raised from Aragon’s token sale.</a:t>
            </a:r>
            <a:endParaRPr sz="17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134"/>
          <p:cNvPicPr preferRelativeResize="0"/>
          <p:nvPr/>
        </p:nvPicPr>
        <p:blipFill>
          <a:blip r:embed="rId3">
            <a:alphaModFix/>
          </a:blip>
          <a:stretch>
            <a:fillRect/>
          </a:stretch>
        </p:blipFill>
        <p:spPr>
          <a:xfrm>
            <a:off x="609600" y="152400"/>
            <a:ext cx="8056632" cy="48387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135"/>
          <p:cNvPicPr preferRelativeResize="0"/>
          <p:nvPr/>
        </p:nvPicPr>
        <p:blipFill>
          <a:blip r:embed="rId3">
            <a:alphaModFix/>
          </a:blip>
          <a:stretch>
            <a:fillRect/>
          </a:stretch>
        </p:blipFill>
        <p:spPr>
          <a:xfrm>
            <a:off x="152400" y="381000"/>
            <a:ext cx="8839204" cy="437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136"/>
          <p:cNvPicPr preferRelativeResize="0"/>
          <p:nvPr/>
        </p:nvPicPr>
        <p:blipFill>
          <a:blip r:embed="rId3">
            <a:alphaModFix/>
          </a:blip>
          <a:stretch>
            <a:fillRect/>
          </a:stretch>
        </p:blipFill>
        <p:spPr>
          <a:xfrm>
            <a:off x="152400" y="685800"/>
            <a:ext cx="8839204" cy="413042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137"/>
          <p:cNvPicPr preferRelativeResize="0"/>
          <p:nvPr/>
        </p:nvPicPr>
        <p:blipFill>
          <a:blip r:embed="rId3">
            <a:alphaModFix/>
          </a:blip>
          <a:stretch>
            <a:fillRect/>
          </a:stretch>
        </p:blipFill>
        <p:spPr>
          <a:xfrm>
            <a:off x="152400" y="533400"/>
            <a:ext cx="8839204" cy="382830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138"/>
          <p:cNvPicPr preferRelativeResize="0"/>
          <p:nvPr/>
        </p:nvPicPr>
        <p:blipFill>
          <a:blip r:embed="rId3">
            <a:alphaModFix/>
          </a:blip>
          <a:stretch>
            <a:fillRect/>
          </a:stretch>
        </p:blipFill>
        <p:spPr>
          <a:xfrm>
            <a:off x="152400" y="152400"/>
            <a:ext cx="8839204" cy="477351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39"/>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 of</a:t>
            </a:r>
            <a:r>
              <a:rPr lang="en"/>
              <a:t> Aragon DAOs?</a:t>
            </a:r>
            <a:endParaRPr/>
          </a:p>
        </p:txBody>
      </p:sp>
      <p:sp>
        <p:nvSpPr>
          <p:cNvPr id="886" name="Google Shape;886;p139"/>
          <p:cNvSpPr txBox="1"/>
          <p:nvPr>
            <p:ph idx="1" type="body"/>
          </p:nvPr>
        </p:nvSpPr>
        <p:spPr>
          <a:xfrm>
            <a:off x="720000" y="847675"/>
            <a:ext cx="7704000" cy="39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Company</a:t>
            </a:r>
            <a:endParaRPr b="1" sz="1800"/>
          </a:p>
          <a:p>
            <a:pPr indent="0" lvl="0" marL="0" rtl="0" algn="l">
              <a:spcBef>
                <a:spcPts val="0"/>
              </a:spcBef>
              <a:spcAft>
                <a:spcPts val="0"/>
              </a:spcAft>
              <a:buNone/>
            </a:pPr>
            <a:r>
              <a:rPr lang="en" sz="1800"/>
              <a:t>Use transferable tokens to represent ownership stake in your organization. Decisions are made based on stake-weighted voting.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Membership</a:t>
            </a:r>
            <a:endParaRPr b="1" sz="1800"/>
          </a:p>
          <a:p>
            <a:pPr indent="0" lvl="0" marL="0" rtl="0" algn="l">
              <a:spcBef>
                <a:spcPts val="0"/>
              </a:spcBef>
              <a:spcAft>
                <a:spcPts val="0"/>
              </a:spcAft>
              <a:buNone/>
            </a:pPr>
            <a:r>
              <a:rPr lang="en" sz="1800"/>
              <a:t>Use a non-transferable token to represent membership. Decisions are made based on one-member-one-vote governance.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Reputation</a:t>
            </a:r>
            <a:endParaRPr b="1" sz="1800"/>
          </a:p>
          <a:p>
            <a:pPr indent="0" lvl="0" marL="0" rtl="0" algn="l">
              <a:spcBef>
                <a:spcPts val="0"/>
              </a:spcBef>
              <a:spcAft>
                <a:spcPts val="0"/>
              </a:spcAft>
              <a:buNone/>
            </a:pPr>
            <a:r>
              <a:rPr lang="en" sz="1800"/>
              <a:t>Use non-transferable tokens to represent reputation. Decisions are made using reputation-weighted voting.</a:t>
            </a:r>
            <a:endParaRPr sz="18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140"/>
          <p:cNvPicPr preferRelativeResize="0"/>
          <p:nvPr/>
        </p:nvPicPr>
        <p:blipFill>
          <a:blip r:embed="rId3">
            <a:alphaModFix/>
          </a:blip>
          <a:stretch>
            <a:fillRect/>
          </a:stretch>
        </p:blipFill>
        <p:spPr>
          <a:xfrm>
            <a:off x="152400" y="381000"/>
            <a:ext cx="8839204" cy="433328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141"/>
          <p:cNvPicPr preferRelativeResize="0"/>
          <p:nvPr/>
        </p:nvPicPr>
        <p:blipFill>
          <a:blip r:embed="rId3">
            <a:alphaModFix/>
          </a:blip>
          <a:stretch>
            <a:fillRect/>
          </a:stretch>
        </p:blipFill>
        <p:spPr>
          <a:xfrm>
            <a:off x="152400" y="381000"/>
            <a:ext cx="8839204" cy="43505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